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5965"/>
    <a:srgbClr val="6CC0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75"/>
    <p:restoredTop sz="88504"/>
  </p:normalViewPr>
  <p:slideViewPr>
    <p:cSldViewPr snapToGrid="0" snapToObjects="1">
      <p:cViewPr varScale="1">
        <p:scale>
          <a:sx n="184" d="100"/>
          <a:sy n="184"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3FFC7-8EFC-7944-A2F2-536E07F2DF91}" type="datetimeFigureOut">
              <a:rPr lang="en-US" smtClean="0"/>
              <a:t>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B5ECB-124D-2C46-863C-F2F229AD6135}" type="slidenum">
              <a:rPr lang="en-US" smtClean="0"/>
              <a:t>‹#›</a:t>
            </a:fld>
            <a:endParaRPr lang="en-US"/>
          </a:p>
        </p:txBody>
      </p:sp>
    </p:spTree>
    <p:extLst>
      <p:ext uri="{BB962C8B-B14F-4D97-AF65-F5344CB8AC3E}">
        <p14:creationId xmlns:p14="http://schemas.microsoft.com/office/powerpoint/2010/main" val="596074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”Country” appears as labels for the line segments (on the left y-axis)</a:t>
            </a:r>
          </a:p>
          <a:p>
            <a:r>
              <a:rPr lang="en-US" dirty="0"/>
              <a:t>2. ”Healthcare spending per person in USD” is mapped to the y-axis on the left. It increases vertically.</a:t>
            </a:r>
          </a:p>
          <a:p>
            <a:r>
              <a:rPr lang="en-US" dirty="0"/>
              <a:t>3. ”Average number of doctor visits per year” is presented as the thickness of the line connecting ”healthcare spending per person in USD” to ”average life expectancy at birth”. The variable has been discretized.</a:t>
            </a:r>
          </a:p>
          <a:p>
            <a:r>
              <a:rPr lang="en-US" dirty="0"/>
              <a:t>4. ”Universal health coverage status” is presented through the color of the line segment. </a:t>
            </a:r>
          </a:p>
          <a:p>
            <a:r>
              <a:rPr lang="en-US" dirty="0"/>
              <a:t>5. ”Average life expectancy at birth” is presented on the second y-axis (on the right). It increases vertically.</a:t>
            </a:r>
          </a:p>
        </p:txBody>
      </p:sp>
      <p:sp>
        <p:nvSpPr>
          <p:cNvPr id="4" name="Slide Number Placeholder 3"/>
          <p:cNvSpPr>
            <a:spLocks noGrp="1"/>
          </p:cNvSpPr>
          <p:nvPr>
            <p:ph type="sldNum" sz="quarter" idx="5"/>
          </p:nvPr>
        </p:nvSpPr>
        <p:spPr/>
        <p:txBody>
          <a:bodyPr/>
          <a:lstStyle/>
          <a:p>
            <a:fld id="{E49B5ECB-124D-2C46-863C-F2F229AD6135}" type="slidenum">
              <a:rPr lang="en-US" smtClean="0"/>
              <a:t>6</a:t>
            </a:fld>
            <a:endParaRPr lang="en-US"/>
          </a:p>
        </p:txBody>
      </p:sp>
    </p:spTree>
    <p:extLst>
      <p:ext uri="{BB962C8B-B14F-4D97-AF65-F5344CB8AC3E}">
        <p14:creationId xmlns:p14="http://schemas.microsoft.com/office/powerpoint/2010/main" val="1536425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B5ECB-124D-2C46-863C-F2F229AD6135}" type="slidenum">
              <a:rPr lang="en-US" smtClean="0"/>
              <a:t>7</a:t>
            </a:fld>
            <a:endParaRPr lang="en-US"/>
          </a:p>
        </p:txBody>
      </p:sp>
    </p:spTree>
    <p:extLst>
      <p:ext uri="{BB962C8B-B14F-4D97-AF65-F5344CB8AC3E}">
        <p14:creationId xmlns:p14="http://schemas.microsoft.com/office/powerpoint/2010/main" val="3760687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B5ECB-124D-2C46-863C-F2F229AD6135}" type="slidenum">
              <a:rPr lang="en-US" smtClean="0"/>
              <a:t>8</a:t>
            </a:fld>
            <a:endParaRPr lang="en-US"/>
          </a:p>
        </p:txBody>
      </p:sp>
    </p:spTree>
    <p:extLst>
      <p:ext uri="{BB962C8B-B14F-4D97-AF65-F5344CB8AC3E}">
        <p14:creationId xmlns:p14="http://schemas.microsoft.com/office/powerpoint/2010/main" val="295254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provides information on the source and temporality of the data. This data was collected between 2007-2009. How much would you expect this visualization to change if we considered similar data from 2017-2019?</a:t>
            </a:r>
          </a:p>
        </p:txBody>
      </p:sp>
      <p:sp>
        <p:nvSpPr>
          <p:cNvPr id="4" name="Slide Number Placeholder 3"/>
          <p:cNvSpPr>
            <a:spLocks noGrp="1"/>
          </p:cNvSpPr>
          <p:nvPr>
            <p:ph type="sldNum" sz="quarter" idx="5"/>
          </p:nvPr>
        </p:nvSpPr>
        <p:spPr/>
        <p:txBody>
          <a:bodyPr/>
          <a:lstStyle/>
          <a:p>
            <a:fld id="{E49B5ECB-124D-2C46-863C-F2F229AD6135}" type="slidenum">
              <a:rPr lang="en-US" smtClean="0"/>
              <a:t>9</a:t>
            </a:fld>
            <a:endParaRPr lang="en-US"/>
          </a:p>
        </p:txBody>
      </p:sp>
    </p:spTree>
    <p:extLst>
      <p:ext uri="{BB962C8B-B14F-4D97-AF65-F5344CB8AC3E}">
        <p14:creationId xmlns:p14="http://schemas.microsoft.com/office/powerpoint/2010/main" val="4273226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1D6D-3E98-7F4F-8279-1D9E5CA162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1B037D-5501-9A4D-8A3D-9FF474154D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FC87B4-C3E5-1B43-9DF7-ED7B175645E1}"/>
              </a:ext>
            </a:extLst>
          </p:cNvPr>
          <p:cNvSpPr>
            <a:spLocks noGrp="1"/>
          </p:cNvSpPr>
          <p:nvPr>
            <p:ph type="dt" sz="half" idx="10"/>
          </p:nvPr>
        </p:nvSpPr>
        <p:spPr/>
        <p:txBody>
          <a:bodyPr/>
          <a:lstStyle/>
          <a:p>
            <a:fld id="{06FA2182-016C-3042-A282-19DDFABB7E23}" type="datetimeFigureOut">
              <a:rPr lang="en-US" smtClean="0"/>
              <a:t>2/20/20</a:t>
            </a:fld>
            <a:endParaRPr lang="en-US"/>
          </a:p>
        </p:txBody>
      </p:sp>
      <p:sp>
        <p:nvSpPr>
          <p:cNvPr id="5" name="Footer Placeholder 4">
            <a:extLst>
              <a:ext uri="{FF2B5EF4-FFF2-40B4-BE49-F238E27FC236}">
                <a16:creationId xmlns:a16="http://schemas.microsoft.com/office/drawing/2014/main" id="{6CBE6629-22E0-BA42-8FD4-EC62BA979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7CEF2-9A90-4741-9B78-625C363445B6}"/>
              </a:ext>
            </a:extLst>
          </p:cNvPr>
          <p:cNvSpPr>
            <a:spLocks noGrp="1"/>
          </p:cNvSpPr>
          <p:nvPr>
            <p:ph type="sldNum" sz="quarter" idx="12"/>
          </p:nvPr>
        </p:nvSpPr>
        <p:spPr/>
        <p:txBody>
          <a:bodyPr/>
          <a:lstStyle/>
          <a:p>
            <a:fld id="{2E60F519-BB72-DB4C-86BB-7A2AC635DBA8}" type="slidenum">
              <a:rPr lang="en-US" smtClean="0"/>
              <a:t>‹#›</a:t>
            </a:fld>
            <a:endParaRPr lang="en-US"/>
          </a:p>
        </p:txBody>
      </p:sp>
    </p:spTree>
    <p:extLst>
      <p:ext uri="{BB962C8B-B14F-4D97-AF65-F5344CB8AC3E}">
        <p14:creationId xmlns:p14="http://schemas.microsoft.com/office/powerpoint/2010/main" val="197684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B93B-870D-B941-A554-1FFEBBBA9A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90855A-F455-A940-9164-B7C2D33AD9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08929-7653-934B-A664-8D82AA3ED37F}"/>
              </a:ext>
            </a:extLst>
          </p:cNvPr>
          <p:cNvSpPr>
            <a:spLocks noGrp="1"/>
          </p:cNvSpPr>
          <p:nvPr>
            <p:ph type="dt" sz="half" idx="10"/>
          </p:nvPr>
        </p:nvSpPr>
        <p:spPr/>
        <p:txBody>
          <a:bodyPr/>
          <a:lstStyle/>
          <a:p>
            <a:fld id="{06FA2182-016C-3042-A282-19DDFABB7E23}" type="datetimeFigureOut">
              <a:rPr lang="en-US" smtClean="0"/>
              <a:t>2/20/20</a:t>
            </a:fld>
            <a:endParaRPr lang="en-US"/>
          </a:p>
        </p:txBody>
      </p:sp>
      <p:sp>
        <p:nvSpPr>
          <p:cNvPr id="5" name="Footer Placeholder 4">
            <a:extLst>
              <a:ext uri="{FF2B5EF4-FFF2-40B4-BE49-F238E27FC236}">
                <a16:creationId xmlns:a16="http://schemas.microsoft.com/office/drawing/2014/main" id="{F2F32F2D-E00C-8B4A-B3D0-103512CC4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7D67C-6946-1A4D-97AE-72C2C9DD9210}"/>
              </a:ext>
            </a:extLst>
          </p:cNvPr>
          <p:cNvSpPr>
            <a:spLocks noGrp="1"/>
          </p:cNvSpPr>
          <p:nvPr>
            <p:ph type="sldNum" sz="quarter" idx="12"/>
          </p:nvPr>
        </p:nvSpPr>
        <p:spPr/>
        <p:txBody>
          <a:bodyPr/>
          <a:lstStyle/>
          <a:p>
            <a:fld id="{2E60F519-BB72-DB4C-86BB-7A2AC635DBA8}" type="slidenum">
              <a:rPr lang="en-US" smtClean="0"/>
              <a:t>‹#›</a:t>
            </a:fld>
            <a:endParaRPr lang="en-US"/>
          </a:p>
        </p:txBody>
      </p:sp>
    </p:spTree>
    <p:extLst>
      <p:ext uri="{BB962C8B-B14F-4D97-AF65-F5344CB8AC3E}">
        <p14:creationId xmlns:p14="http://schemas.microsoft.com/office/powerpoint/2010/main" val="2910927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63A132-D80A-F444-AD4E-9A7ADE2F21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8A2742-6C01-3545-84AE-58667F9AE0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DD43C-1E5B-6746-A28E-1563E8F6822C}"/>
              </a:ext>
            </a:extLst>
          </p:cNvPr>
          <p:cNvSpPr>
            <a:spLocks noGrp="1"/>
          </p:cNvSpPr>
          <p:nvPr>
            <p:ph type="dt" sz="half" idx="10"/>
          </p:nvPr>
        </p:nvSpPr>
        <p:spPr/>
        <p:txBody>
          <a:bodyPr/>
          <a:lstStyle/>
          <a:p>
            <a:fld id="{06FA2182-016C-3042-A282-19DDFABB7E23}" type="datetimeFigureOut">
              <a:rPr lang="en-US" smtClean="0"/>
              <a:t>2/20/20</a:t>
            </a:fld>
            <a:endParaRPr lang="en-US"/>
          </a:p>
        </p:txBody>
      </p:sp>
      <p:sp>
        <p:nvSpPr>
          <p:cNvPr id="5" name="Footer Placeholder 4">
            <a:extLst>
              <a:ext uri="{FF2B5EF4-FFF2-40B4-BE49-F238E27FC236}">
                <a16:creationId xmlns:a16="http://schemas.microsoft.com/office/drawing/2014/main" id="{8116CA24-8FBD-9349-ABE0-88CA2F0B2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49FCC-5975-AE48-819F-C18FF2FD06CD}"/>
              </a:ext>
            </a:extLst>
          </p:cNvPr>
          <p:cNvSpPr>
            <a:spLocks noGrp="1"/>
          </p:cNvSpPr>
          <p:nvPr>
            <p:ph type="sldNum" sz="quarter" idx="12"/>
          </p:nvPr>
        </p:nvSpPr>
        <p:spPr/>
        <p:txBody>
          <a:bodyPr/>
          <a:lstStyle/>
          <a:p>
            <a:fld id="{2E60F519-BB72-DB4C-86BB-7A2AC635DBA8}" type="slidenum">
              <a:rPr lang="en-US" smtClean="0"/>
              <a:t>‹#›</a:t>
            </a:fld>
            <a:endParaRPr lang="en-US"/>
          </a:p>
        </p:txBody>
      </p:sp>
    </p:spTree>
    <p:extLst>
      <p:ext uri="{BB962C8B-B14F-4D97-AF65-F5344CB8AC3E}">
        <p14:creationId xmlns:p14="http://schemas.microsoft.com/office/powerpoint/2010/main" val="4106812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3B684-F1EF-664A-BBAB-D699CDA54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13674-906D-1640-970A-503853DBA9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7D8F7B-1B47-D349-B42C-53BD215556AB}"/>
              </a:ext>
            </a:extLst>
          </p:cNvPr>
          <p:cNvSpPr>
            <a:spLocks noGrp="1"/>
          </p:cNvSpPr>
          <p:nvPr>
            <p:ph type="dt" sz="half" idx="10"/>
          </p:nvPr>
        </p:nvSpPr>
        <p:spPr/>
        <p:txBody>
          <a:bodyPr/>
          <a:lstStyle/>
          <a:p>
            <a:fld id="{06FA2182-016C-3042-A282-19DDFABB7E23}" type="datetimeFigureOut">
              <a:rPr lang="en-US" smtClean="0"/>
              <a:t>2/20/20</a:t>
            </a:fld>
            <a:endParaRPr lang="en-US"/>
          </a:p>
        </p:txBody>
      </p:sp>
      <p:sp>
        <p:nvSpPr>
          <p:cNvPr id="5" name="Footer Placeholder 4">
            <a:extLst>
              <a:ext uri="{FF2B5EF4-FFF2-40B4-BE49-F238E27FC236}">
                <a16:creationId xmlns:a16="http://schemas.microsoft.com/office/drawing/2014/main" id="{A0AC81FD-F6E6-8A4E-BCA3-20D9C0067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E6A82-906D-4A45-B850-4AE7265EB275}"/>
              </a:ext>
            </a:extLst>
          </p:cNvPr>
          <p:cNvSpPr>
            <a:spLocks noGrp="1"/>
          </p:cNvSpPr>
          <p:nvPr>
            <p:ph type="sldNum" sz="quarter" idx="12"/>
          </p:nvPr>
        </p:nvSpPr>
        <p:spPr/>
        <p:txBody>
          <a:bodyPr/>
          <a:lstStyle/>
          <a:p>
            <a:fld id="{2E60F519-BB72-DB4C-86BB-7A2AC635DBA8}" type="slidenum">
              <a:rPr lang="en-US" smtClean="0"/>
              <a:t>‹#›</a:t>
            </a:fld>
            <a:endParaRPr lang="en-US"/>
          </a:p>
        </p:txBody>
      </p:sp>
    </p:spTree>
    <p:extLst>
      <p:ext uri="{BB962C8B-B14F-4D97-AF65-F5344CB8AC3E}">
        <p14:creationId xmlns:p14="http://schemas.microsoft.com/office/powerpoint/2010/main" val="2541202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0EBE-6EEE-124B-ABF1-80A6466C0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684618-5748-754F-8E5F-F41A05720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CF4323-45E7-0F46-A322-71FEF4AC632F}"/>
              </a:ext>
            </a:extLst>
          </p:cNvPr>
          <p:cNvSpPr>
            <a:spLocks noGrp="1"/>
          </p:cNvSpPr>
          <p:nvPr>
            <p:ph type="dt" sz="half" idx="10"/>
          </p:nvPr>
        </p:nvSpPr>
        <p:spPr/>
        <p:txBody>
          <a:bodyPr/>
          <a:lstStyle/>
          <a:p>
            <a:fld id="{06FA2182-016C-3042-A282-19DDFABB7E23}" type="datetimeFigureOut">
              <a:rPr lang="en-US" smtClean="0"/>
              <a:t>2/20/20</a:t>
            </a:fld>
            <a:endParaRPr lang="en-US"/>
          </a:p>
        </p:txBody>
      </p:sp>
      <p:sp>
        <p:nvSpPr>
          <p:cNvPr id="5" name="Footer Placeholder 4">
            <a:extLst>
              <a:ext uri="{FF2B5EF4-FFF2-40B4-BE49-F238E27FC236}">
                <a16:creationId xmlns:a16="http://schemas.microsoft.com/office/drawing/2014/main" id="{8F872EAD-DE8B-874E-9A82-D8F31C1C0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9445F-9C71-D240-A267-4F6DE984D34E}"/>
              </a:ext>
            </a:extLst>
          </p:cNvPr>
          <p:cNvSpPr>
            <a:spLocks noGrp="1"/>
          </p:cNvSpPr>
          <p:nvPr>
            <p:ph type="sldNum" sz="quarter" idx="12"/>
          </p:nvPr>
        </p:nvSpPr>
        <p:spPr/>
        <p:txBody>
          <a:bodyPr/>
          <a:lstStyle/>
          <a:p>
            <a:fld id="{2E60F519-BB72-DB4C-86BB-7A2AC635DBA8}" type="slidenum">
              <a:rPr lang="en-US" smtClean="0"/>
              <a:t>‹#›</a:t>
            </a:fld>
            <a:endParaRPr lang="en-US"/>
          </a:p>
        </p:txBody>
      </p:sp>
    </p:spTree>
    <p:extLst>
      <p:ext uri="{BB962C8B-B14F-4D97-AF65-F5344CB8AC3E}">
        <p14:creationId xmlns:p14="http://schemas.microsoft.com/office/powerpoint/2010/main" val="3580469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4034-9867-064B-BFCD-A37FC69F07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D7AA0-AC74-A74E-ACEA-FEC5A73935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694E34-C293-7448-B4E2-A2338E8649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75DF62-3CCC-AC4E-BA84-6F40CBE7B4A5}"/>
              </a:ext>
            </a:extLst>
          </p:cNvPr>
          <p:cNvSpPr>
            <a:spLocks noGrp="1"/>
          </p:cNvSpPr>
          <p:nvPr>
            <p:ph type="dt" sz="half" idx="10"/>
          </p:nvPr>
        </p:nvSpPr>
        <p:spPr/>
        <p:txBody>
          <a:bodyPr/>
          <a:lstStyle/>
          <a:p>
            <a:fld id="{06FA2182-016C-3042-A282-19DDFABB7E23}" type="datetimeFigureOut">
              <a:rPr lang="en-US" smtClean="0"/>
              <a:t>2/20/20</a:t>
            </a:fld>
            <a:endParaRPr lang="en-US"/>
          </a:p>
        </p:txBody>
      </p:sp>
      <p:sp>
        <p:nvSpPr>
          <p:cNvPr id="6" name="Footer Placeholder 5">
            <a:extLst>
              <a:ext uri="{FF2B5EF4-FFF2-40B4-BE49-F238E27FC236}">
                <a16:creationId xmlns:a16="http://schemas.microsoft.com/office/drawing/2014/main" id="{040DF62B-D656-4844-9201-5BF06176D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1B2FC1-49F6-0041-9FD4-123E6DECEF54}"/>
              </a:ext>
            </a:extLst>
          </p:cNvPr>
          <p:cNvSpPr>
            <a:spLocks noGrp="1"/>
          </p:cNvSpPr>
          <p:nvPr>
            <p:ph type="sldNum" sz="quarter" idx="12"/>
          </p:nvPr>
        </p:nvSpPr>
        <p:spPr/>
        <p:txBody>
          <a:bodyPr/>
          <a:lstStyle/>
          <a:p>
            <a:fld id="{2E60F519-BB72-DB4C-86BB-7A2AC635DBA8}" type="slidenum">
              <a:rPr lang="en-US" smtClean="0"/>
              <a:t>‹#›</a:t>
            </a:fld>
            <a:endParaRPr lang="en-US"/>
          </a:p>
        </p:txBody>
      </p:sp>
    </p:spTree>
    <p:extLst>
      <p:ext uri="{BB962C8B-B14F-4D97-AF65-F5344CB8AC3E}">
        <p14:creationId xmlns:p14="http://schemas.microsoft.com/office/powerpoint/2010/main" val="401473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8488-1FFC-B74E-92D1-C15C31B0EB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8DC323-CC5B-1545-9A11-F99331815E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E9B800-18E7-3A41-92DB-E0A7C51580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B0F636-67D1-B347-870F-B0A45F14C9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F7FF06-0466-B44C-8867-C98B3F3C0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8D3333-F8F1-CE40-8161-C6913EA5587F}"/>
              </a:ext>
            </a:extLst>
          </p:cNvPr>
          <p:cNvSpPr>
            <a:spLocks noGrp="1"/>
          </p:cNvSpPr>
          <p:nvPr>
            <p:ph type="dt" sz="half" idx="10"/>
          </p:nvPr>
        </p:nvSpPr>
        <p:spPr/>
        <p:txBody>
          <a:bodyPr/>
          <a:lstStyle/>
          <a:p>
            <a:fld id="{06FA2182-016C-3042-A282-19DDFABB7E23}" type="datetimeFigureOut">
              <a:rPr lang="en-US" smtClean="0"/>
              <a:t>2/20/20</a:t>
            </a:fld>
            <a:endParaRPr lang="en-US"/>
          </a:p>
        </p:txBody>
      </p:sp>
      <p:sp>
        <p:nvSpPr>
          <p:cNvPr id="8" name="Footer Placeholder 7">
            <a:extLst>
              <a:ext uri="{FF2B5EF4-FFF2-40B4-BE49-F238E27FC236}">
                <a16:creationId xmlns:a16="http://schemas.microsoft.com/office/drawing/2014/main" id="{97DCD65B-CF82-934F-89DE-0D508A002D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FB61FB-14CB-9C45-BADA-D2DB728A9904}"/>
              </a:ext>
            </a:extLst>
          </p:cNvPr>
          <p:cNvSpPr>
            <a:spLocks noGrp="1"/>
          </p:cNvSpPr>
          <p:nvPr>
            <p:ph type="sldNum" sz="quarter" idx="12"/>
          </p:nvPr>
        </p:nvSpPr>
        <p:spPr/>
        <p:txBody>
          <a:bodyPr/>
          <a:lstStyle/>
          <a:p>
            <a:fld id="{2E60F519-BB72-DB4C-86BB-7A2AC635DBA8}" type="slidenum">
              <a:rPr lang="en-US" smtClean="0"/>
              <a:t>‹#›</a:t>
            </a:fld>
            <a:endParaRPr lang="en-US"/>
          </a:p>
        </p:txBody>
      </p:sp>
    </p:spTree>
    <p:extLst>
      <p:ext uri="{BB962C8B-B14F-4D97-AF65-F5344CB8AC3E}">
        <p14:creationId xmlns:p14="http://schemas.microsoft.com/office/powerpoint/2010/main" val="1181358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8D1D-DE7D-BF42-9095-F64660CB55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2FB14C-8E25-AA43-BCED-5C7DF140E7F8}"/>
              </a:ext>
            </a:extLst>
          </p:cNvPr>
          <p:cNvSpPr>
            <a:spLocks noGrp="1"/>
          </p:cNvSpPr>
          <p:nvPr>
            <p:ph type="dt" sz="half" idx="10"/>
          </p:nvPr>
        </p:nvSpPr>
        <p:spPr/>
        <p:txBody>
          <a:bodyPr/>
          <a:lstStyle/>
          <a:p>
            <a:fld id="{06FA2182-016C-3042-A282-19DDFABB7E23}" type="datetimeFigureOut">
              <a:rPr lang="en-US" smtClean="0"/>
              <a:t>2/20/20</a:t>
            </a:fld>
            <a:endParaRPr lang="en-US"/>
          </a:p>
        </p:txBody>
      </p:sp>
      <p:sp>
        <p:nvSpPr>
          <p:cNvPr id="4" name="Footer Placeholder 3">
            <a:extLst>
              <a:ext uri="{FF2B5EF4-FFF2-40B4-BE49-F238E27FC236}">
                <a16:creationId xmlns:a16="http://schemas.microsoft.com/office/drawing/2014/main" id="{8AA38DA6-A24E-8C4D-83D7-D604D2E483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BCBADB-A451-2842-966A-12ED275383DF}"/>
              </a:ext>
            </a:extLst>
          </p:cNvPr>
          <p:cNvSpPr>
            <a:spLocks noGrp="1"/>
          </p:cNvSpPr>
          <p:nvPr>
            <p:ph type="sldNum" sz="quarter" idx="12"/>
          </p:nvPr>
        </p:nvSpPr>
        <p:spPr/>
        <p:txBody>
          <a:bodyPr/>
          <a:lstStyle/>
          <a:p>
            <a:fld id="{2E60F519-BB72-DB4C-86BB-7A2AC635DBA8}" type="slidenum">
              <a:rPr lang="en-US" smtClean="0"/>
              <a:t>‹#›</a:t>
            </a:fld>
            <a:endParaRPr lang="en-US"/>
          </a:p>
        </p:txBody>
      </p:sp>
    </p:spTree>
    <p:extLst>
      <p:ext uri="{BB962C8B-B14F-4D97-AF65-F5344CB8AC3E}">
        <p14:creationId xmlns:p14="http://schemas.microsoft.com/office/powerpoint/2010/main" val="2908637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447734-6835-0745-AFEF-F00F874D6887}"/>
              </a:ext>
            </a:extLst>
          </p:cNvPr>
          <p:cNvSpPr>
            <a:spLocks noGrp="1"/>
          </p:cNvSpPr>
          <p:nvPr>
            <p:ph type="dt" sz="half" idx="10"/>
          </p:nvPr>
        </p:nvSpPr>
        <p:spPr/>
        <p:txBody>
          <a:bodyPr/>
          <a:lstStyle/>
          <a:p>
            <a:fld id="{06FA2182-016C-3042-A282-19DDFABB7E23}" type="datetimeFigureOut">
              <a:rPr lang="en-US" smtClean="0"/>
              <a:t>2/20/20</a:t>
            </a:fld>
            <a:endParaRPr lang="en-US"/>
          </a:p>
        </p:txBody>
      </p:sp>
      <p:sp>
        <p:nvSpPr>
          <p:cNvPr id="3" name="Footer Placeholder 2">
            <a:extLst>
              <a:ext uri="{FF2B5EF4-FFF2-40B4-BE49-F238E27FC236}">
                <a16:creationId xmlns:a16="http://schemas.microsoft.com/office/drawing/2014/main" id="{4E82BFA0-2D92-0944-8F8F-BCBBB4C947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AC2AA5-9264-E945-8D95-9CAF1A9C4268}"/>
              </a:ext>
            </a:extLst>
          </p:cNvPr>
          <p:cNvSpPr>
            <a:spLocks noGrp="1"/>
          </p:cNvSpPr>
          <p:nvPr>
            <p:ph type="sldNum" sz="quarter" idx="12"/>
          </p:nvPr>
        </p:nvSpPr>
        <p:spPr/>
        <p:txBody>
          <a:bodyPr/>
          <a:lstStyle/>
          <a:p>
            <a:fld id="{2E60F519-BB72-DB4C-86BB-7A2AC635DBA8}" type="slidenum">
              <a:rPr lang="en-US" smtClean="0"/>
              <a:t>‹#›</a:t>
            </a:fld>
            <a:endParaRPr lang="en-US"/>
          </a:p>
        </p:txBody>
      </p:sp>
    </p:spTree>
    <p:extLst>
      <p:ext uri="{BB962C8B-B14F-4D97-AF65-F5344CB8AC3E}">
        <p14:creationId xmlns:p14="http://schemas.microsoft.com/office/powerpoint/2010/main" val="1660460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66B6B-9A72-3B40-B466-88E8B00E3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C55D8A-1942-3D4B-B7C3-0133477125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4FA1C9-1783-4E47-80B1-40E905590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20A18-8F60-A249-BA91-4FA968DB068E}"/>
              </a:ext>
            </a:extLst>
          </p:cNvPr>
          <p:cNvSpPr>
            <a:spLocks noGrp="1"/>
          </p:cNvSpPr>
          <p:nvPr>
            <p:ph type="dt" sz="half" idx="10"/>
          </p:nvPr>
        </p:nvSpPr>
        <p:spPr/>
        <p:txBody>
          <a:bodyPr/>
          <a:lstStyle/>
          <a:p>
            <a:fld id="{06FA2182-016C-3042-A282-19DDFABB7E23}" type="datetimeFigureOut">
              <a:rPr lang="en-US" smtClean="0"/>
              <a:t>2/20/20</a:t>
            </a:fld>
            <a:endParaRPr lang="en-US"/>
          </a:p>
        </p:txBody>
      </p:sp>
      <p:sp>
        <p:nvSpPr>
          <p:cNvPr id="6" name="Footer Placeholder 5">
            <a:extLst>
              <a:ext uri="{FF2B5EF4-FFF2-40B4-BE49-F238E27FC236}">
                <a16:creationId xmlns:a16="http://schemas.microsoft.com/office/drawing/2014/main" id="{A3422907-E8D7-804D-9F32-D3B374878E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C248A9-910F-B24D-997E-AFA5E9751AD0}"/>
              </a:ext>
            </a:extLst>
          </p:cNvPr>
          <p:cNvSpPr>
            <a:spLocks noGrp="1"/>
          </p:cNvSpPr>
          <p:nvPr>
            <p:ph type="sldNum" sz="quarter" idx="12"/>
          </p:nvPr>
        </p:nvSpPr>
        <p:spPr/>
        <p:txBody>
          <a:bodyPr/>
          <a:lstStyle/>
          <a:p>
            <a:fld id="{2E60F519-BB72-DB4C-86BB-7A2AC635DBA8}" type="slidenum">
              <a:rPr lang="en-US" smtClean="0"/>
              <a:t>‹#›</a:t>
            </a:fld>
            <a:endParaRPr lang="en-US"/>
          </a:p>
        </p:txBody>
      </p:sp>
    </p:spTree>
    <p:extLst>
      <p:ext uri="{BB962C8B-B14F-4D97-AF65-F5344CB8AC3E}">
        <p14:creationId xmlns:p14="http://schemas.microsoft.com/office/powerpoint/2010/main" val="87394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E56F-6028-7647-9F55-AA557271F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D716C8-00EE-F04C-B57B-00E9EDA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19C1-6252-9146-9FBF-A4F09A84C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E7C72F-DE28-5D40-B441-5E3980413C10}"/>
              </a:ext>
            </a:extLst>
          </p:cNvPr>
          <p:cNvSpPr>
            <a:spLocks noGrp="1"/>
          </p:cNvSpPr>
          <p:nvPr>
            <p:ph type="dt" sz="half" idx="10"/>
          </p:nvPr>
        </p:nvSpPr>
        <p:spPr/>
        <p:txBody>
          <a:bodyPr/>
          <a:lstStyle/>
          <a:p>
            <a:fld id="{06FA2182-016C-3042-A282-19DDFABB7E23}" type="datetimeFigureOut">
              <a:rPr lang="en-US" smtClean="0"/>
              <a:t>2/20/20</a:t>
            </a:fld>
            <a:endParaRPr lang="en-US"/>
          </a:p>
        </p:txBody>
      </p:sp>
      <p:sp>
        <p:nvSpPr>
          <p:cNvPr id="6" name="Footer Placeholder 5">
            <a:extLst>
              <a:ext uri="{FF2B5EF4-FFF2-40B4-BE49-F238E27FC236}">
                <a16:creationId xmlns:a16="http://schemas.microsoft.com/office/drawing/2014/main" id="{C6259086-EC2C-AB4D-B35E-32BEFE9C0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203B6F-CE08-F44E-AEE0-30819D65CD7C}"/>
              </a:ext>
            </a:extLst>
          </p:cNvPr>
          <p:cNvSpPr>
            <a:spLocks noGrp="1"/>
          </p:cNvSpPr>
          <p:nvPr>
            <p:ph type="sldNum" sz="quarter" idx="12"/>
          </p:nvPr>
        </p:nvSpPr>
        <p:spPr/>
        <p:txBody>
          <a:bodyPr/>
          <a:lstStyle/>
          <a:p>
            <a:fld id="{2E60F519-BB72-DB4C-86BB-7A2AC635DBA8}" type="slidenum">
              <a:rPr lang="en-US" smtClean="0"/>
              <a:t>‹#›</a:t>
            </a:fld>
            <a:endParaRPr lang="en-US"/>
          </a:p>
        </p:txBody>
      </p:sp>
    </p:spTree>
    <p:extLst>
      <p:ext uri="{BB962C8B-B14F-4D97-AF65-F5344CB8AC3E}">
        <p14:creationId xmlns:p14="http://schemas.microsoft.com/office/powerpoint/2010/main" val="2030425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EB8D97-75B4-2242-81BF-21AC210FDE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196A54-0D4F-D046-98C6-442AF903F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B576E5-D820-E64D-8E0B-9ED522B247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unito" pitchFamily="2" charset="77"/>
              </a:defRPr>
            </a:lvl1pPr>
          </a:lstStyle>
          <a:p>
            <a:fld id="{06FA2182-016C-3042-A282-19DDFABB7E23}" type="datetimeFigureOut">
              <a:rPr lang="en-US" smtClean="0"/>
              <a:pPr/>
              <a:t>2/20/20</a:t>
            </a:fld>
            <a:endParaRPr lang="en-US"/>
          </a:p>
        </p:txBody>
      </p:sp>
      <p:sp>
        <p:nvSpPr>
          <p:cNvPr id="5" name="Footer Placeholder 4">
            <a:extLst>
              <a:ext uri="{FF2B5EF4-FFF2-40B4-BE49-F238E27FC236}">
                <a16:creationId xmlns:a16="http://schemas.microsoft.com/office/drawing/2014/main" id="{31442742-DFE9-E443-A44F-583729E9E4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77"/>
              </a:defRPr>
            </a:lvl1pPr>
          </a:lstStyle>
          <a:p>
            <a:endParaRPr lang="en-US"/>
          </a:p>
        </p:txBody>
      </p:sp>
      <p:sp>
        <p:nvSpPr>
          <p:cNvPr id="6" name="Slide Number Placeholder 5">
            <a:extLst>
              <a:ext uri="{FF2B5EF4-FFF2-40B4-BE49-F238E27FC236}">
                <a16:creationId xmlns:a16="http://schemas.microsoft.com/office/drawing/2014/main" id="{D15FE752-8ECC-F143-A9F7-97A7A4432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77"/>
              </a:defRPr>
            </a:lvl1pPr>
          </a:lstStyle>
          <a:p>
            <a:fld id="{2E60F519-BB72-DB4C-86BB-7A2AC635DBA8}" type="slidenum">
              <a:rPr lang="en-US" smtClean="0"/>
              <a:pPr/>
              <a:t>‹#›</a:t>
            </a:fld>
            <a:endParaRPr lang="en-US"/>
          </a:p>
        </p:txBody>
      </p:sp>
    </p:spTree>
    <p:extLst>
      <p:ext uri="{BB962C8B-B14F-4D97-AF65-F5344CB8AC3E}">
        <p14:creationId xmlns:p14="http://schemas.microsoft.com/office/powerpoint/2010/main" val="2351849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Nunito"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D701-E499-6C45-B1BD-08C974AD56B5}"/>
              </a:ext>
            </a:extLst>
          </p:cNvPr>
          <p:cNvSpPr>
            <a:spLocks noGrp="1"/>
          </p:cNvSpPr>
          <p:nvPr>
            <p:ph type="ctrTitle"/>
          </p:nvPr>
        </p:nvSpPr>
        <p:spPr/>
        <p:txBody>
          <a:bodyPr/>
          <a:lstStyle/>
          <a:p>
            <a:r>
              <a:rPr lang="en-US" dirty="0"/>
              <a:t>Data 100 Discussion 5: Data Visualization</a:t>
            </a:r>
          </a:p>
        </p:txBody>
      </p:sp>
      <p:sp>
        <p:nvSpPr>
          <p:cNvPr id="3" name="Subtitle 2">
            <a:extLst>
              <a:ext uri="{FF2B5EF4-FFF2-40B4-BE49-F238E27FC236}">
                <a16:creationId xmlns:a16="http://schemas.microsoft.com/office/drawing/2014/main" id="{89B1E67C-5743-2143-B043-F8281FF445B1}"/>
              </a:ext>
            </a:extLst>
          </p:cNvPr>
          <p:cNvSpPr>
            <a:spLocks noGrp="1"/>
          </p:cNvSpPr>
          <p:nvPr>
            <p:ph type="subTitle" idx="1"/>
          </p:nvPr>
        </p:nvSpPr>
        <p:spPr/>
        <p:txBody>
          <a:bodyPr/>
          <a:lstStyle/>
          <a:p>
            <a:r>
              <a:rPr lang="en-US" dirty="0"/>
              <a:t>Vikram Sreekanti</a:t>
            </a:r>
          </a:p>
          <a:p>
            <a:r>
              <a:rPr lang="en-US" dirty="0"/>
              <a:t>2/20/2020</a:t>
            </a:r>
          </a:p>
        </p:txBody>
      </p:sp>
    </p:spTree>
    <p:extLst>
      <p:ext uri="{BB962C8B-B14F-4D97-AF65-F5344CB8AC3E}">
        <p14:creationId xmlns:p14="http://schemas.microsoft.com/office/powerpoint/2010/main" val="2144862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Part 2: Types of Graphs to Use</a:t>
            </a:r>
          </a:p>
        </p:txBody>
      </p:sp>
      <p:sp>
        <p:nvSpPr>
          <p:cNvPr id="3" name="Content Placeholder 2">
            <a:extLst>
              <a:ext uri="{FF2B5EF4-FFF2-40B4-BE49-F238E27FC236}">
                <a16:creationId xmlns:a16="http://schemas.microsoft.com/office/drawing/2014/main" id="{A9FD1708-6B5B-7C4C-8C50-E481BB4F36DA}"/>
              </a:ext>
            </a:extLst>
          </p:cNvPr>
          <p:cNvSpPr>
            <a:spLocks noGrp="1"/>
          </p:cNvSpPr>
          <p:nvPr>
            <p:ph idx="1"/>
          </p:nvPr>
        </p:nvSpPr>
        <p:spPr/>
        <p:txBody>
          <a:bodyPr/>
          <a:lstStyle/>
          <a:p>
            <a:pPr marL="0" indent="0">
              <a:buNone/>
            </a:pPr>
            <a:r>
              <a:rPr lang="en-US" dirty="0"/>
              <a:t>A) The distribution of populations for various cities.</a:t>
            </a:r>
          </a:p>
        </p:txBody>
      </p:sp>
      <p:pic>
        <p:nvPicPr>
          <p:cNvPr id="4" name="Picture 3">
            <a:extLst>
              <a:ext uri="{FF2B5EF4-FFF2-40B4-BE49-F238E27FC236}">
                <a16:creationId xmlns:a16="http://schemas.microsoft.com/office/drawing/2014/main" id="{D4ECF2B5-D16E-CC40-B039-5A2FF7357714}"/>
              </a:ext>
            </a:extLst>
          </p:cNvPr>
          <p:cNvPicPr>
            <a:picLocks noChangeAspect="1"/>
          </p:cNvPicPr>
          <p:nvPr/>
        </p:nvPicPr>
        <p:blipFill>
          <a:blip r:embed="rId2"/>
          <a:stretch>
            <a:fillRect/>
          </a:stretch>
        </p:blipFill>
        <p:spPr>
          <a:xfrm>
            <a:off x="4236604" y="2511714"/>
            <a:ext cx="4813300" cy="3289300"/>
          </a:xfrm>
          <a:prstGeom prst="rect">
            <a:avLst/>
          </a:prstGeom>
        </p:spPr>
      </p:pic>
    </p:spTree>
    <p:extLst>
      <p:ext uri="{BB962C8B-B14F-4D97-AF65-F5344CB8AC3E}">
        <p14:creationId xmlns:p14="http://schemas.microsoft.com/office/powerpoint/2010/main" val="298207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Part 2: Types of Graphs to Use</a:t>
            </a:r>
          </a:p>
        </p:txBody>
      </p:sp>
      <p:sp>
        <p:nvSpPr>
          <p:cNvPr id="3" name="Content Placeholder 2">
            <a:extLst>
              <a:ext uri="{FF2B5EF4-FFF2-40B4-BE49-F238E27FC236}">
                <a16:creationId xmlns:a16="http://schemas.microsoft.com/office/drawing/2014/main" id="{A9FD1708-6B5B-7C4C-8C50-E481BB4F36DA}"/>
              </a:ext>
            </a:extLst>
          </p:cNvPr>
          <p:cNvSpPr>
            <a:spLocks noGrp="1"/>
          </p:cNvSpPr>
          <p:nvPr>
            <p:ph idx="1"/>
          </p:nvPr>
        </p:nvSpPr>
        <p:spPr/>
        <p:txBody>
          <a:bodyPr/>
          <a:lstStyle/>
          <a:p>
            <a:pPr marL="0" indent="0">
              <a:buNone/>
            </a:pPr>
            <a:r>
              <a:rPr lang="en-US" dirty="0"/>
              <a:t>B) The distribution of income.</a:t>
            </a:r>
          </a:p>
        </p:txBody>
      </p:sp>
      <p:pic>
        <p:nvPicPr>
          <p:cNvPr id="5" name="Picture 4">
            <a:extLst>
              <a:ext uri="{FF2B5EF4-FFF2-40B4-BE49-F238E27FC236}">
                <a16:creationId xmlns:a16="http://schemas.microsoft.com/office/drawing/2014/main" id="{6EBEE69E-0710-464A-AF7A-13F8BD932CB8}"/>
              </a:ext>
            </a:extLst>
          </p:cNvPr>
          <p:cNvPicPr>
            <a:picLocks noChangeAspect="1"/>
          </p:cNvPicPr>
          <p:nvPr/>
        </p:nvPicPr>
        <p:blipFill>
          <a:blip r:embed="rId2"/>
          <a:stretch>
            <a:fillRect/>
          </a:stretch>
        </p:blipFill>
        <p:spPr>
          <a:xfrm>
            <a:off x="3556000" y="2511137"/>
            <a:ext cx="5080000" cy="3429000"/>
          </a:xfrm>
          <a:prstGeom prst="rect">
            <a:avLst/>
          </a:prstGeom>
        </p:spPr>
      </p:pic>
    </p:spTree>
    <p:extLst>
      <p:ext uri="{BB962C8B-B14F-4D97-AF65-F5344CB8AC3E}">
        <p14:creationId xmlns:p14="http://schemas.microsoft.com/office/powerpoint/2010/main" val="68857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Part 2: Types of Graphs to Use</a:t>
            </a:r>
          </a:p>
        </p:txBody>
      </p:sp>
      <p:sp>
        <p:nvSpPr>
          <p:cNvPr id="3" name="Content Placeholder 2">
            <a:extLst>
              <a:ext uri="{FF2B5EF4-FFF2-40B4-BE49-F238E27FC236}">
                <a16:creationId xmlns:a16="http://schemas.microsoft.com/office/drawing/2014/main" id="{A9FD1708-6B5B-7C4C-8C50-E481BB4F36DA}"/>
              </a:ext>
            </a:extLst>
          </p:cNvPr>
          <p:cNvSpPr>
            <a:spLocks noGrp="1"/>
          </p:cNvSpPr>
          <p:nvPr>
            <p:ph idx="1"/>
          </p:nvPr>
        </p:nvSpPr>
        <p:spPr/>
        <p:txBody>
          <a:bodyPr/>
          <a:lstStyle/>
          <a:p>
            <a:pPr marL="0" indent="0">
              <a:buNone/>
            </a:pPr>
            <a:r>
              <a:rPr lang="en-US" dirty="0"/>
              <a:t>B) The distribution of income.</a:t>
            </a:r>
          </a:p>
        </p:txBody>
      </p:sp>
      <p:pic>
        <p:nvPicPr>
          <p:cNvPr id="5" name="Picture 4">
            <a:extLst>
              <a:ext uri="{FF2B5EF4-FFF2-40B4-BE49-F238E27FC236}">
                <a16:creationId xmlns:a16="http://schemas.microsoft.com/office/drawing/2014/main" id="{6EBEE69E-0710-464A-AF7A-13F8BD932CB8}"/>
              </a:ext>
            </a:extLst>
          </p:cNvPr>
          <p:cNvPicPr>
            <a:picLocks noChangeAspect="1"/>
          </p:cNvPicPr>
          <p:nvPr/>
        </p:nvPicPr>
        <p:blipFill>
          <a:blip r:embed="rId2"/>
          <a:stretch>
            <a:fillRect/>
          </a:stretch>
        </p:blipFill>
        <p:spPr>
          <a:xfrm>
            <a:off x="3556000" y="2511137"/>
            <a:ext cx="5080000" cy="3429000"/>
          </a:xfrm>
          <a:prstGeom prst="rect">
            <a:avLst/>
          </a:prstGeom>
        </p:spPr>
      </p:pic>
    </p:spTree>
    <p:extLst>
      <p:ext uri="{BB962C8B-B14F-4D97-AF65-F5344CB8AC3E}">
        <p14:creationId xmlns:p14="http://schemas.microsoft.com/office/powerpoint/2010/main" val="181177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Part 2: Types of Graphs to Use</a:t>
            </a:r>
          </a:p>
        </p:txBody>
      </p:sp>
      <p:sp>
        <p:nvSpPr>
          <p:cNvPr id="3" name="Content Placeholder 2">
            <a:extLst>
              <a:ext uri="{FF2B5EF4-FFF2-40B4-BE49-F238E27FC236}">
                <a16:creationId xmlns:a16="http://schemas.microsoft.com/office/drawing/2014/main" id="{A9FD1708-6B5B-7C4C-8C50-E481BB4F36DA}"/>
              </a:ext>
            </a:extLst>
          </p:cNvPr>
          <p:cNvSpPr>
            <a:spLocks noGrp="1"/>
          </p:cNvSpPr>
          <p:nvPr>
            <p:ph idx="1"/>
          </p:nvPr>
        </p:nvSpPr>
        <p:spPr/>
        <p:txBody>
          <a:bodyPr/>
          <a:lstStyle/>
          <a:p>
            <a:pPr marL="0" indent="0">
              <a:buNone/>
            </a:pPr>
            <a:r>
              <a:rPr lang="en-US" dirty="0"/>
              <a:t>C) The relationship between income and life expectancy.</a:t>
            </a:r>
          </a:p>
        </p:txBody>
      </p:sp>
      <p:pic>
        <p:nvPicPr>
          <p:cNvPr id="4" name="Picture 3">
            <a:extLst>
              <a:ext uri="{FF2B5EF4-FFF2-40B4-BE49-F238E27FC236}">
                <a16:creationId xmlns:a16="http://schemas.microsoft.com/office/drawing/2014/main" id="{783DFD3A-A2E3-B348-85E2-B751156246FC}"/>
              </a:ext>
            </a:extLst>
          </p:cNvPr>
          <p:cNvPicPr>
            <a:picLocks noChangeAspect="1"/>
          </p:cNvPicPr>
          <p:nvPr/>
        </p:nvPicPr>
        <p:blipFill>
          <a:blip r:embed="rId2"/>
          <a:stretch>
            <a:fillRect/>
          </a:stretch>
        </p:blipFill>
        <p:spPr>
          <a:xfrm>
            <a:off x="3619500" y="2798041"/>
            <a:ext cx="4953000" cy="3187700"/>
          </a:xfrm>
          <a:prstGeom prst="rect">
            <a:avLst/>
          </a:prstGeom>
        </p:spPr>
      </p:pic>
    </p:spTree>
    <p:extLst>
      <p:ext uri="{BB962C8B-B14F-4D97-AF65-F5344CB8AC3E}">
        <p14:creationId xmlns:p14="http://schemas.microsoft.com/office/powerpoint/2010/main" val="287429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Part 2: Types of Graphs to Use</a:t>
            </a:r>
          </a:p>
        </p:txBody>
      </p:sp>
      <p:sp>
        <p:nvSpPr>
          <p:cNvPr id="3" name="Content Placeholder 2">
            <a:extLst>
              <a:ext uri="{FF2B5EF4-FFF2-40B4-BE49-F238E27FC236}">
                <a16:creationId xmlns:a16="http://schemas.microsoft.com/office/drawing/2014/main" id="{A9FD1708-6B5B-7C4C-8C50-E481BB4F36DA}"/>
              </a:ext>
            </a:extLst>
          </p:cNvPr>
          <p:cNvSpPr>
            <a:spLocks noGrp="1"/>
          </p:cNvSpPr>
          <p:nvPr>
            <p:ph idx="1"/>
          </p:nvPr>
        </p:nvSpPr>
        <p:spPr/>
        <p:txBody>
          <a:bodyPr/>
          <a:lstStyle/>
          <a:p>
            <a:pPr marL="0" indent="0">
              <a:buNone/>
            </a:pPr>
            <a:r>
              <a:rPr lang="en-US" dirty="0"/>
              <a:t>D) The relationship between income and city.</a:t>
            </a:r>
          </a:p>
        </p:txBody>
      </p:sp>
      <p:pic>
        <p:nvPicPr>
          <p:cNvPr id="4" name="Picture 3">
            <a:extLst>
              <a:ext uri="{FF2B5EF4-FFF2-40B4-BE49-F238E27FC236}">
                <a16:creationId xmlns:a16="http://schemas.microsoft.com/office/drawing/2014/main" id="{BD8D0B61-1960-0942-9439-8B32848BCFFD}"/>
              </a:ext>
            </a:extLst>
          </p:cNvPr>
          <p:cNvPicPr>
            <a:picLocks noChangeAspect="1"/>
          </p:cNvPicPr>
          <p:nvPr/>
        </p:nvPicPr>
        <p:blipFill>
          <a:blip r:embed="rId2"/>
          <a:stretch>
            <a:fillRect/>
          </a:stretch>
        </p:blipFill>
        <p:spPr>
          <a:xfrm>
            <a:off x="3467100" y="2570595"/>
            <a:ext cx="5257800" cy="3365500"/>
          </a:xfrm>
          <a:prstGeom prst="rect">
            <a:avLst/>
          </a:prstGeom>
        </p:spPr>
      </p:pic>
    </p:spTree>
    <p:extLst>
      <p:ext uri="{BB962C8B-B14F-4D97-AF65-F5344CB8AC3E}">
        <p14:creationId xmlns:p14="http://schemas.microsoft.com/office/powerpoint/2010/main" val="321662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Part 2: Types of Graphs to Use</a:t>
            </a:r>
          </a:p>
        </p:txBody>
      </p:sp>
      <p:sp>
        <p:nvSpPr>
          <p:cNvPr id="3" name="Content Placeholder 2">
            <a:extLst>
              <a:ext uri="{FF2B5EF4-FFF2-40B4-BE49-F238E27FC236}">
                <a16:creationId xmlns:a16="http://schemas.microsoft.com/office/drawing/2014/main" id="{A9FD1708-6B5B-7C4C-8C50-E481BB4F36DA}"/>
              </a:ext>
            </a:extLst>
          </p:cNvPr>
          <p:cNvSpPr>
            <a:spLocks noGrp="1"/>
          </p:cNvSpPr>
          <p:nvPr>
            <p:ph idx="1"/>
          </p:nvPr>
        </p:nvSpPr>
        <p:spPr/>
        <p:txBody>
          <a:bodyPr/>
          <a:lstStyle/>
          <a:p>
            <a:pPr marL="0" indent="0">
              <a:buNone/>
            </a:pPr>
            <a:r>
              <a:rPr lang="en-US" dirty="0"/>
              <a:t>D) The relationship between income and city.</a:t>
            </a:r>
          </a:p>
        </p:txBody>
      </p:sp>
      <p:pic>
        <p:nvPicPr>
          <p:cNvPr id="5" name="Picture 4">
            <a:extLst>
              <a:ext uri="{FF2B5EF4-FFF2-40B4-BE49-F238E27FC236}">
                <a16:creationId xmlns:a16="http://schemas.microsoft.com/office/drawing/2014/main" id="{7EBE0D93-FE4D-544B-9118-A7D6564A824D}"/>
              </a:ext>
            </a:extLst>
          </p:cNvPr>
          <p:cNvPicPr>
            <a:picLocks noChangeAspect="1"/>
          </p:cNvPicPr>
          <p:nvPr/>
        </p:nvPicPr>
        <p:blipFill>
          <a:blip r:embed="rId2"/>
          <a:stretch>
            <a:fillRect/>
          </a:stretch>
        </p:blipFill>
        <p:spPr>
          <a:xfrm>
            <a:off x="3327400" y="2604654"/>
            <a:ext cx="5537200" cy="3505200"/>
          </a:xfrm>
          <a:prstGeom prst="rect">
            <a:avLst/>
          </a:prstGeom>
        </p:spPr>
      </p:pic>
    </p:spTree>
    <p:extLst>
      <p:ext uri="{BB962C8B-B14F-4D97-AF65-F5344CB8AC3E}">
        <p14:creationId xmlns:p14="http://schemas.microsoft.com/office/powerpoint/2010/main" val="265733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Part 2: Types of Graphs to Use</a:t>
            </a:r>
          </a:p>
        </p:txBody>
      </p:sp>
      <p:sp>
        <p:nvSpPr>
          <p:cNvPr id="3" name="Content Placeholder 2">
            <a:extLst>
              <a:ext uri="{FF2B5EF4-FFF2-40B4-BE49-F238E27FC236}">
                <a16:creationId xmlns:a16="http://schemas.microsoft.com/office/drawing/2014/main" id="{A9FD1708-6B5B-7C4C-8C50-E481BB4F36DA}"/>
              </a:ext>
            </a:extLst>
          </p:cNvPr>
          <p:cNvSpPr>
            <a:spLocks noGrp="1"/>
          </p:cNvSpPr>
          <p:nvPr>
            <p:ph idx="1"/>
          </p:nvPr>
        </p:nvSpPr>
        <p:spPr/>
        <p:txBody>
          <a:bodyPr/>
          <a:lstStyle/>
          <a:p>
            <a:pPr marL="0" indent="0">
              <a:buNone/>
            </a:pPr>
            <a:r>
              <a:rPr lang="en-US" dirty="0"/>
              <a:t>E) The relationship between income, life expectancy, smoking status(non-smoker, social smoker, smoker), and city</a:t>
            </a:r>
          </a:p>
        </p:txBody>
      </p:sp>
      <p:pic>
        <p:nvPicPr>
          <p:cNvPr id="6" name="Picture 5">
            <a:extLst>
              <a:ext uri="{FF2B5EF4-FFF2-40B4-BE49-F238E27FC236}">
                <a16:creationId xmlns:a16="http://schemas.microsoft.com/office/drawing/2014/main" id="{F7A2F403-2F7D-9141-AE27-CED6C5117E75}"/>
              </a:ext>
            </a:extLst>
          </p:cNvPr>
          <p:cNvPicPr>
            <a:picLocks noChangeAspect="1"/>
          </p:cNvPicPr>
          <p:nvPr/>
        </p:nvPicPr>
        <p:blipFill>
          <a:blip r:embed="rId2"/>
          <a:stretch>
            <a:fillRect/>
          </a:stretch>
        </p:blipFill>
        <p:spPr>
          <a:xfrm>
            <a:off x="3020291" y="2773591"/>
            <a:ext cx="6151418" cy="4084409"/>
          </a:xfrm>
          <a:prstGeom prst="rect">
            <a:avLst/>
          </a:prstGeom>
        </p:spPr>
      </p:pic>
    </p:spTree>
    <p:extLst>
      <p:ext uri="{BB962C8B-B14F-4D97-AF65-F5344CB8AC3E}">
        <p14:creationId xmlns:p14="http://schemas.microsoft.com/office/powerpoint/2010/main" val="317252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Part 2: Types of Graphs to Use</a:t>
            </a:r>
          </a:p>
        </p:txBody>
      </p:sp>
      <p:sp>
        <p:nvSpPr>
          <p:cNvPr id="3" name="Content Placeholder 2">
            <a:extLst>
              <a:ext uri="{FF2B5EF4-FFF2-40B4-BE49-F238E27FC236}">
                <a16:creationId xmlns:a16="http://schemas.microsoft.com/office/drawing/2014/main" id="{A9FD1708-6B5B-7C4C-8C50-E481BB4F36DA}"/>
              </a:ext>
            </a:extLst>
          </p:cNvPr>
          <p:cNvSpPr>
            <a:spLocks noGrp="1"/>
          </p:cNvSpPr>
          <p:nvPr>
            <p:ph idx="1"/>
          </p:nvPr>
        </p:nvSpPr>
        <p:spPr/>
        <p:txBody>
          <a:bodyPr/>
          <a:lstStyle/>
          <a:p>
            <a:pPr marL="0" indent="0">
              <a:buNone/>
            </a:pPr>
            <a:r>
              <a:rPr lang="en-US" dirty="0"/>
              <a:t>E) The relationship between income, life expectancy, smoking status(non-smoker, social smoker, smoker), and city</a:t>
            </a:r>
          </a:p>
        </p:txBody>
      </p:sp>
      <p:pic>
        <p:nvPicPr>
          <p:cNvPr id="5" name="Picture 4">
            <a:extLst>
              <a:ext uri="{FF2B5EF4-FFF2-40B4-BE49-F238E27FC236}">
                <a16:creationId xmlns:a16="http://schemas.microsoft.com/office/drawing/2014/main" id="{9BCDAE04-0D89-8449-83AD-9F55AF728202}"/>
              </a:ext>
            </a:extLst>
          </p:cNvPr>
          <p:cNvPicPr>
            <a:picLocks noChangeAspect="1"/>
          </p:cNvPicPr>
          <p:nvPr/>
        </p:nvPicPr>
        <p:blipFill>
          <a:blip r:embed="rId2"/>
          <a:stretch>
            <a:fillRect/>
          </a:stretch>
        </p:blipFill>
        <p:spPr>
          <a:xfrm>
            <a:off x="4895107" y="2653145"/>
            <a:ext cx="2175209" cy="4135582"/>
          </a:xfrm>
          <a:prstGeom prst="rect">
            <a:avLst/>
          </a:prstGeom>
        </p:spPr>
      </p:pic>
    </p:spTree>
    <p:extLst>
      <p:ext uri="{BB962C8B-B14F-4D97-AF65-F5344CB8AC3E}">
        <p14:creationId xmlns:p14="http://schemas.microsoft.com/office/powerpoint/2010/main" val="64346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Part 3: Bad Visualizations</a:t>
            </a:r>
          </a:p>
        </p:txBody>
      </p:sp>
      <p:pic>
        <p:nvPicPr>
          <p:cNvPr id="4" name="Content Placeholder 3">
            <a:extLst>
              <a:ext uri="{FF2B5EF4-FFF2-40B4-BE49-F238E27FC236}">
                <a16:creationId xmlns:a16="http://schemas.microsoft.com/office/drawing/2014/main" id="{6DBCD981-2862-4C4F-919A-69E6492E679E}"/>
              </a:ext>
            </a:extLst>
          </p:cNvPr>
          <p:cNvPicPr>
            <a:picLocks noGrp="1" noChangeAspect="1"/>
          </p:cNvPicPr>
          <p:nvPr>
            <p:ph idx="1"/>
          </p:nvPr>
        </p:nvPicPr>
        <p:blipFill>
          <a:blip r:embed="rId2"/>
          <a:stretch>
            <a:fillRect/>
          </a:stretch>
        </p:blipFill>
        <p:spPr>
          <a:xfrm>
            <a:off x="1351079" y="1825625"/>
            <a:ext cx="4502205" cy="4351338"/>
          </a:xfrm>
          <a:prstGeom prst="rect">
            <a:avLst/>
          </a:prstGeom>
        </p:spPr>
      </p:pic>
      <p:sp>
        <p:nvSpPr>
          <p:cNvPr id="7" name="Rectangle 6">
            <a:extLst>
              <a:ext uri="{FF2B5EF4-FFF2-40B4-BE49-F238E27FC236}">
                <a16:creationId xmlns:a16="http://schemas.microsoft.com/office/drawing/2014/main" id="{BD921EE9-5DC1-604E-BEFC-8945DF3C5186}"/>
              </a:ext>
            </a:extLst>
          </p:cNvPr>
          <p:cNvSpPr/>
          <p:nvPr/>
        </p:nvSpPr>
        <p:spPr>
          <a:xfrm>
            <a:off x="6830291" y="2503485"/>
            <a:ext cx="4585855" cy="2862322"/>
          </a:xfrm>
          <a:prstGeom prst="rect">
            <a:avLst/>
          </a:prstGeom>
        </p:spPr>
        <p:txBody>
          <a:bodyPr wrap="square">
            <a:spAutoFit/>
          </a:bodyPr>
          <a:lstStyle/>
          <a:p>
            <a:r>
              <a:rPr lang="en-US" dirty="0">
                <a:solidFill>
                  <a:srgbClr val="FF0000"/>
                </a:solidFill>
                <a:latin typeface="Nunito" pitchFamily="2" charset="77"/>
              </a:rPr>
              <a:t>Though the scales on either side of the y-axis have the same increments (e.g. each tick mark corresponds to a change in one unit), they are not proportional. A change in weight from 20kg to 18kg corresponds to a 10% decrease in weight, but a decrease in neck size from 44cm to 42 cm roughly corresponds to a 4.5% decrease. The scales should be normalized to ensure a fair comparison.</a:t>
            </a:r>
          </a:p>
        </p:txBody>
      </p:sp>
    </p:spTree>
    <p:extLst>
      <p:ext uri="{BB962C8B-B14F-4D97-AF65-F5344CB8AC3E}">
        <p14:creationId xmlns:p14="http://schemas.microsoft.com/office/powerpoint/2010/main" val="339939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Part 3: Bad Visualizations</a:t>
            </a:r>
          </a:p>
        </p:txBody>
      </p:sp>
      <p:pic>
        <p:nvPicPr>
          <p:cNvPr id="3" name="Picture 2">
            <a:extLst>
              <a:ext uri="{FF2B5EF4-FFF2-40B4-BE49-F238E27FC236}">
                <a16:creationId xmlns:a16="http://schemas.microsoft.com/office/drawing/2014/main" id="{C7EF8B37-030E-2743-A2EF-7DFC43C4B775}"/>
              </a:ext>
            </a:extLst>
          </p:cNvPr>
          <p:cNvPicPr>
            <a:picLocks noChangeAspect="1"/>
          </p:cNvPicPr>
          <p:nvPr/>
        </p:nvPicPr>
        <p:blipFill>
          <a:blip r:embed="rId2"/>
          <a:stretch>
            <a:fillRect/>
          </a:stretch>
        </p:blipFill>
        <p:spPr>
          <a:xfrm>
            <a:off x="838200" y="1690688"/>
            <a:ext cx="4244463" cy="4351338"/>
          </a:xfrm>
          <a:prstGeom prst="rect">
            <a:avLst/>
          </a:prstGeom>
        </p:spPr>
      </p:pic>
      <p:sp>
        <p:nvSpPr>
          <p:cNvPr id="7" name="Rectangle 6">
            <a:extLst>
              <a:ext uri="{FF2B5EF4-FFF2-40B4-BE49-F238E27FC236}">
                <a16:creationId xmlns:a16="http://schemas.microsoft.com/office/drawing/2014/main" id="{BBDC01CE-FA5C-E546-9DFF-E1ADADCBAC57}"/>
              </a:ext>
            </a:extLst>
          </p:cNvPr>
          <p:cNvSpPr/>
          <p:nvPr/>
        </p:nvSpPr>
        <p:spPr>
          <a:xfrm>
            <a:off x="6830291" y="2503485"/>
            <a:ext cx="4585855" cy="1754326"/>
          </a:xfrm>
          <a:prstGeom prst="rect">
            <a:avLst/>
          </a:prstGeom>
        </p:spPr>
        <p:txBody>
          <a:bodyPr wrap="square">
            <a:spAutoFit/>
          </a:bodyPr>
          <a:lstStyle/>
          <a:p>
            <a:r>
              <a:rPr lang="en-US" dirty="0">
                <a:solidFill>
                  <a:srgbClr val="FF0000"/>
                </a:solidFill>
                <a:latin typeface="Nunito" pitchFamily="2" charset="77"/>
              </a:rPr>
              <a:t>The plot is attempting to display the trend of Brexit remorse over time by plotting the exact survey results at each time-point. Smoothed lines would reduce the amount of visual noise and better support the claim that Brexit remorse is increasing.</a:t>
            </a:r>
          </a:p>
        </p:txBody>
      </p:sp>
    </p:spTree>
    <p:extLst>
      <p:ext uri="{BB962C8B-B14F-4D97-AF65-F5344CB8AC3E}">
        <p14:creationId xmlns:p14="http://schemas.microsoft.com/office/powerpoint/2010/main" val="38706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E2DB-7288-5144-95F1-D8B97A88D22B}"/>
              </a:ext>
            </a:extLst>
          </p:cNvPr>
          <p:cNvSpPr>
            <a:spLocks noGrp="1"/>
          </p:cNvSpPr>
          <p:nvPr>
            <p:ph type="title"/>
          </p:nvPr>
        </p:nvSpPr>
        <p:spPr/>
        <p:txBody>
          <a:bodyPr/>
          <a:lstStyle/>
          <a:p>
            <a:r>
              <a:rPr lang="en-US" dirty="0">
                <a:solidFill>
                  <a:srgbClr val="0F5965"/>
                </a:solidFill>
              </a:rPr>
              <a:t>Types of Data</a:t>
            </a:r>
          </a:p>
        </p:txBody>
      </p:sp>
      <p:sp>
        <p:nvSpPr>
          <p:cNvPr id="3" name="Content Placeholder 2">
            <a:extLst>
              <a:ext uri="{FF2B5EF4-FFF2-40B4-BE49-F238E27FC236}">
                <a16:creationId xmlns:a16="http://schemas.microsoft.com/office/drawing/2014/main" id="{A7D0FF03-C7D8-7448-A223-84A9FC30CBE9}"/>
              </a:ext>
            </a:extLst>
          </p:cNvPr>
          <p:cNvSpPr>
            <a:spLocks noGrp="1"/>
          </p:cNvSpPr>
          <p:nvPr>
            <p:ph idx="1"/>
          </p:nvPr>
        </p:nvSpPr>
        <p:spPr/>
        <p:txBody>
          <a:bodyPr/>
          <a:lstStyle/>
          <a:p>
            <a:r>
              <a:rPr lang="en-US" dirty="0"/>
              <a:t>Quantitative</a:t>
            </a:r>
          </a:p>
          <a:p>
            <a:pPr lvl="1"/>
            <a:r>
              <a:rPr lang="en-US" dirty="0"/>
              <a:t>Continuous: </a:t>
            </a:r>
            <a:r>
              <a:rPr lang="en-US" dirty="0">
                <a:solidFill>
                  <a:srgbClr val="6CC08B"/>
                </a:solidFill>
              </a:rPr>
              <a:t>Infinitely</a:t>
            </a:r>
            <a:r>
              <a:rPr lang="en-US" dirty="0"/>
              <a:t> many values (e.g., latitude/longitude, distance)</a:t>
            </a:r>
          </a:p>
          <a:p>
            <a:pPr lvl="1"/>
            <a:r>
              <a:rPr lang="en-US" dirty="0"/>
              <a:t>Discrete: </a:t>
            </a:r>
            <a:r>
              <a:rPr lang="en-US" dirty="0">
                <a:solidFill>
                  <a:srgbClr val="6CC08B"/>
                </a:solidFill>
              </a:rPr>
              <a:t>Finite </a:t>
            </a:r>
            <a:r>
              <a:rPr lang="en-US" dirty="0"/>
              <a:t>number of values (e.g.,  # of classes taken)</a:t>
            </a:r>
          </a:p>
          <a:p>
            <a:pPr lvl="1"/>
            <a:r>
              <a:rPr lang="en-US" dirty="0"/>
              <a:t>Visualized with histograms, box plots, rug plots, etc.</a:t>
            </a:r>
          </a:p>
          <a:p>
            <a:pPr lvl="1"/>
            <a:endParaRPr lang="en-US" dirty="0"/>
          </a:p>
          <a:p>
            <a:r>
              <a:rPr lang="en-US" dirty="0"/>
              <a:t>Qualitative:</a:t>
            </a:r>
          </a:p>
          <a:p>
            <a:pPr lvl="1"/>
            <a:r>
              <a:rPr lang="en-US" dirty="0"/>
              <a:t>Nominal: </a:t>
            </a:r>
            <a:r>
              <a:rPr lang="en-US" dirty="0">
                <a:solidFill>
                  <a:srgbClr val="6CC08B"/>
                </a:solidFill>
              </a:rPr>
              <a:t>Unordered</a:t>
            </a:r>
            <a:r>
              <a:rPr lang="en-US" dirty="0"/>
              <a:t> categories (e.g., color, school attended)</a:t>
            </a:r>
          </a:p>
          <a:p>
            <a:pPr lvl="1"/>
            <a:r>
              <a:rPr lang="en-US" dirty="0"/>
              <a:t>Ordinal: </a:t>
            </a:r>
            <a:r>
              <a:rPr lang="en-US" dirty="0">
                <a:solidFill>
                  <a:srgbClr val="6CC08B"/>
                </a:solidFill>
              </a:rPr>
              <a:t>Ordered</a:t>
            </a:r>
            <a:r>
              <a:rPr lang="en-US" dirty="0"/>
              <a:t> categories (e.g., places in a race)</a:t>
            </a:r>
          </a:p>
          <a:p>
            <a:pPr lvl="1"/>
            <a:r>
              <a:rPr lang="en-US" dirty="0"/>
              <a:t>Visualized with bar charts or other categorical separators (e.g., problem 1 on the discussion worksheet)</a:t>
            </a:r>
          </a:p>
        </p:txBody>
      </p:sp>
    </p:spTree>
    <p:extLst>
      <p:ext uri="{BB962C8B-B14F-4D97-AF65-F5344CB8AC3E}">
        <p14:creationId xmlns:p14="http://schemas.microsoft.com/office/powerpoint/2010/main" val="1587762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Part 3: Bad Visualizations</a:t>
            </a:r>
          </a:p>
        </p:txBody>
      </p:sp>
      <p:pic>
        <p:nvPicPr>
          <p:cNvPr id="6" name="Content Placeholder 5">
            <a:extLst>
              <a:ext uri="{FF2B5EF4-FFF2-40B4-BE49-F238E27FC236}">
                <a16:creationId xmlns:a16="http://schemas.microsoft.com/office/drawing/2014/main" id="{5E3EE076-51EF-3444-8D78-4E9E0E1CA28F}"/>
              </a:ext>
            </a:extLst>
          </p:cNvPr>
          <p:cNvPicPr>
            <a:picLocks noGrp="1" noChangeAspect="1"/>
          </p:cNvPicPr>
          <p:nvPr>
            <p:ph idx="1"/>
          </p:nvPr>
        </p:nvPicPr>
        <p:blipFill>
          <a:blip r:embed="rId2"/>
          <a:stretch>
            <a:fillRect/>
          </a:stretch>
        </p:blipFill>
        <p:spPr>
          <a:xfrm>
            <a:off x="838200" y="1825625"/>
            <a:ext cx="4488578" cy="4351338"/>
          </a:xfrm>
          <a:prstGeom prst="rect">
            <a:avLst/>
          </a:prstGeom>
        </p:spPr>
      </p:pic>
      <p:sp>
        <p:nvSpPr>
          <p:cNvPr id="7" name="Rectangle 6">
            <a:extLst>
              <a:ext uri="{FF2B5EF4-FFF2-40B4-BE49-F238E27FC236}">
                <a16:creationId xmlns:a16="http://schemas.microsoft.com/office/drawing/2014/main" id="{D06B7CDC-8D26-2F45-A5FF-09A4DF2F44FF}"/>
              </a:ext>
            </a:extLst>
          </p:cNvPr>
          <p:cNvSpPr/>
          <p:nvPr/>
        </p:nvSpPr>
        <p:spPr>
          <a:xfrm>
            <a:off x="6865224" y="2358012"/>
            <a:ext cx="4585855" cy="3416320"/>
          </a:xfrm>
          <a:prstGeom prst="rect">
            <a:avLst/>
          </a:prstGeom>
        </p:spPr>
        <p:txBody>
          <a:bodyPr wrap="square">
            <a:spAutoFit/>
          </a:bodyPr>
          <a:lstStyle/>
          <a:p>
            <a:r>
              <a:rPr lang="en-US" dirty="0">
                <a:solidFill>
                  <a:srgbClr val="FF0000"/>
                </a:solidFill>
                <a:latin typeface="Nunito" pitchFamily="2" charset="77"/>
              </a:rPr>
              <a:t>There a two main issues with this plot:</a:t>
            </a:r>
          </a:p>
          <a:p>
            <a:endParaRPr lang="en-US" dirty="0">
              <a:solidFill>
                <a:srgbClr val="FF0000"/>
              </a:solidFill>
              <a:latin typeface="Nunito" pitchFamily="2" charset="77"/>
            </a:endParaRPr>
          </a:p>
          <a:p>
            <a:r>
              <a:rPr lang="en-US" dirty="0">
                <a:solidFill>
                  <a:srgbClr val="FF0000"/>
                </a:solidFill>
                <a:latin typeface="Nunito" pitchFamily="2" charset="77"/>
              </a:rPr>
              <a:t>(a) The shade of blue used to color datapoints serves only to indicate whether the datapoint is labeled. Colors should be used to illustrate categorical variables.</a:t>
            </a:r>
          </a:p>
          <a:p>
            <a:endParaRPr lang="en-US" dirty="0">
              <a:solidFill>
                <a:srgbClr val="FF0000"/>
              </a:solidFill>
              <a:latin typeface="Nunito" pitchFamily="2" charset="77"/>
            </a:endParaRPr>
          </a:p>
          <a:p>
            <a:r>
              <a:rPr lang="en-US" dirty="0">
                <a:solidFill>
                  <a:srgbClr val="FF0000"/>
                </a:solidFill>
                <a:latin typeface="Nunito" pitchFamily="2" charset="77"/>
              </a:rPr>
              <a:t>(b) The inclusion a large number of labels contributes to the visual noise. </a:t>
            </a:r>
            <a:r>
              <a:rPr lang="en-US" dirty="0" err="1">
                <a:solidFill>
                  <a:srgbClr val="FF0000"/>
                </a:solidFill>
                <a:latin typeface="Nunito" pitchFamily="2" charset="77"/>
              </a:rPr>
              <a:t>Remov</a:t>
            </a:r>
            <a:r>
              <a:rPr lang="en-US" dirty="0">
                <a:solidFill>
                  <a:srgbClr val="FF0000"/>
                </a:solidFill>
                <a:latin typeface="Nunito" pitchFamily="2" charset="77"/>
              </a:rPr>
              <a:t>-</a:t>
            </a:r>
          </a:p>
          <a:p>
            <a:r>
              <a:rPr lang="en-US" dirty="0" err="1">
                <a:solidFill>
                  <a:srgbClr val="FF0000"/>
                </a:solidFill>
                <a:latin typeface="Nunito" pitchFamily="2" charset="77"/>
              </a:rPr>
              <a:t>ing</a:t>
            </a:r>
            <a:r>
              <a:rPr lang="en-US" dirty="0">
                <a:solidFill>
                  <a:srgbClr val="FF0000"/>
                </a:solidFill>
                <a:latin typeface="Nunito" pitchFamily="2" charset="77"/>
              </a:rPr>
              <a:t> all but Brazil’s label would make for a cleaner plot, all while supporting the narrative. Keep it simple!</a:t>
            </a:r>
          </a:p>
        </p:txBody>
      </p:sp>
    </p:spTree>
    <p:extLst>
      <p:ext uri="{BB962C8B-B14F-4D97-AF65-F5344CB8AC3E}">
        <p14:creationId xmlns:p14="http://schemas.microsoft.com/office/powerpoint/2010/main" val="36656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p:txBody>
          <a:bodyPr/>
          <a:lstStyle/>
          <a:p>
            <a:r>
              <a:rPr lang="en-US" dirty="0">
                <a:solidFill>
                  <a:srgbClr val="0F5965"/>
                </a:solidFill>
              </a:rPr>
              <a:t>What plots should I use?</a:t>
            </a:r>
          </a:p>
        </p:txBody>
      </p:sp>
      <p:sp>
        <p:nvSpPr>
          <p:cNvPr id="3" name="Content Placeholder 2">
            <a:extLst>
              <a:ext uri="{FF2B5EF4-FFF2-40B4-BE49-F238E27FC236}">
                <a16:creationId xmlns:a16="http://schemas.microsoft.com/office/drawing/2014/main" id="{A9FD1708-6B5B-7C4C-8C50-E481BB4F36DA}"/>
              </a:ext>
            </a:extLst>
          </p:cNvPr>
          <p:cNvSpPr>
            <a:spLocks noGrp="1"/>
          </p:cNvSpPr>
          <p:nvPr>
            <p:ph idx="1"/>
          </p:nvPr>
        </p:nvSpPr>
        <p:spPr/>
        <p:txBody>
          <a:bodyPr/>
          <a:lstStyle/>
          <a:p>
            <a:r>
              <a:rPr lang="en-US" dirty="0"/>
              <a:t>There’s no right answer!</a:t>
            </a:r>
          </a:p>
          <a:p>
            <a:r>
              <a:rPr lang="en-US" dirty="0">
                <a:solidFill>
                  <a:srgbClr val="6CC08B"/>
                </a:solidFill>
              </a:rPr>
              <a:t>Univariate data</a:t>
            </a:r>
          </a:p>
          <a:p>
            <a:pPr lvl="1"/>
            <a:r>
              <a:rPr lang="en-US" dirty="0"/>
              <a:t>Continuous: Histograms, density curves, box/violin plots, rug plots</a:t>
            </a:r>
          </a:p>
          <a:p>
            <a:pPr lvl="1"/>
            <a:r>
              <a:rPr lang="en-US" dirty="0"/>
              <a:t>Discrete: Bar chart, pie chart</a:t>
            </a:r>
          </a:p>
          <a:p>
            <a:r>
              <a:rPr lang="en-US" dirty="0">
                <a:solidFill>
                  <a:srgbClr val="6CC08B"/>
                </a:solidFill>
              </a:rPr>
              <a:t>Bivariate data</a:t>
            </a:r>
          </a:p>
          <a:p>
            <a:pPr lvl="1"/>
            <a:r>
              <a:rPr lang="en-US" dirty="0"/>
              <a:t>Numerical: scatter plot, contour plot</a:t>
            </a:r>
          </a:p>
          <a:p>
            <a:pPr lvl="1"/>
            <a:r>
              <a:rPr lang="en-US" dirty="0"/>
              <a:t>Categorical + Numerical: Small multiples of histograms</a:t>
            </a:r>
          </a:p>
          <a:p>
            <a:pPr lvl="1"/>
            <a:r>
              <a:rPr lang="en-US" dirty="0"/>
              <a:t>Categorical: Small multiples of bar chart, dot chart</a:t>
            </a:r>
          </a:p>
        </p:txBody>
      </p:sp>
    </p:spTree>
    <p:extLst>
      <p:ext uri="{BB962C8B-B14F-4D97-AF65-F5344CB8AC3E}">
        <p14:creationId xmlns:p14="http://schemas.microsoft.com/office/powerpoint/2010/main" val="238404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a:xfrm>
            <a:off x="838200" y="1508107"/>
            <a:ext cx="3344694" cy="1325563"/>
          </a:xfrm>
        </p:spPr>
        <p:txBody>
          <a:bodyPr>
            <a:normAutofit fontScale="90000"/>
          </a:bodyPr>
          <a:lstStyle/>
          <a:p>
            <a:r>
              <a:rPr lang="en-US" dirty="0">
                <a:solidFill>
                  <a:srgbClr val="0F5965"/>
                </a:solidFill>
              </a:rPr>
              <a:t>Part 1:</a:t>
            </a:r>
            <a:br>
              <a:rPr lang="en-US" dirty="0">
                <a:solidFill>
                  <a:srgbClr val="0F5965"/>
                </a:solidFill>
              </a:rPr>
            </a:br>
            <a:r>
              <a:rPr lang="en-US" dirty="0">
                <a:solidFill>
                  <a:srgbClr val="0F5965"/>
                </a:solidFill>
              </a:rPr>
              <a:t>Healthcare Spending</a:t>
            </a:r>
          </a:p>
        </p:txBody>
      </p:sp>
      <p:pic>
        <p:nvPicPr>
          <p:cNvPr id="6" name="Picture 5">
            <a:extLst>
              <a:ext uri="{FF2B5EF4-FFF2-40B4-BE49-F238E27FC236}">
                <a16:creationId xmlns:a16="http://schemas.microsoft.com/office/drawing/2014/main" id="{901738DE-0563-094A-B7B3-D6A9F7F19888}"/>
              </a:ext>
            </a:extLst>
          </p:cNvPr>
          <p:cNvPicPr>
            <a:picLocks noChangeAspect="1"/>
          </p:cNvPicPr>
          <p:nvPr/>
        </p:nvPicPr>
        <p:blipFill>
          <a:blip r:embed="rId2"/>
          <a:stretch>
            <a:fillRect/>
          </a:stretch>
        </p:blipFill>
        <p:spPr>
          <a:xfrm>
            <a:off x="4803844" y="72844"/>
            <a:ext cx="7052947" cy="6453414"/>
          </a:xfrm>
          <a:prstGeom prst="rect">
            <a:avLst/>
          </a:prstGeom>
        </p:spPr>
      </p:pic>
      <p:sp>
        <p:nvSpPr>
          <p:cNvPr id="7" name="Rectangle 6">
            <a:extLst>
              <a:ext uri="{FF2B5EF4-FFF2-40B4-BE49-F238E27FC236}">
                <a16:creationId xmlns:a16="http://schemas.microsoft.com/office/drawing/2014/main" id="{EC400F87-0348-0149-8DAD-C342CB8AB01D}"/>
              </a:ext>
            </a:extLst>
          </p:cNvPr>
          <p:cNvSpPr/>
          <p:nvPr/>
        </p:nvSpPr>
        <p:spPr>
          <a:xfrm>
            <a:off x="1074096" y="3940100"/>
            <a:ext cx="2872902" cy="1477328"/>
          </a:xfrm>
          <a:prstGeom prst="rect">
            <a:avLst/>
          </a:prstGeom>
        </p:spPr>
        <p:txBody>
          <a:bodyPr wrap="square">
            <a:spAutoFit/>
          </a:bodyPr>
          <a:lstStyle/>
          <a:p>
            <a:r>
              <a:rPr lang="en-US" dirty="0">
                <a:latin typeface="Nunito" pitchFamily="2" charset="77"/>
              </a:rPr>
              <a:t>Five variables are being represented visually in this graphic. What are they and what are their types?</a:t>
            </a:r>
          </a:p>
        </p:txBody>
      </p:sp>
    </p:spTree>
    <p:extLst>
      <p:ext uri="{BB962C8B-B14F-4D97-AF65-F5344CB8AC3E}">
        <p14:creationId xmlns:p14="http://schemas.microsoft.com/office/powerpoint/2010/main" val="1062269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a:xfrm>
            <a:off x="838200" y="1508107"/>
            <a:ext cx="3344694" cy="1325563"/>
          </a:xfrm>
        </p:spPr>
        <p:txBody>
          <a:bodyPr>
            <a:normAutofit fontScale="90000"/>
          </a:bodyPr>
          <a:lstStyle/>
          <a:p>
            <a:r>
              <a:rPr lang="en-US" dirty="0">
                <a:solidFill>
                  <a:srgbClr val="0F5965"/>
                </a:solidFill>
              </a:rPr>
              <a:t>Part 1:</a:t>
            </a:r>
            <a:br>
              <a:rPr lang="en-US" dirty="0">
                <a:solidFill>
                  <a:srgbClr val="0F5965"/>
                </a:solidFill>
              </a:rPr>
            </a:br>
            <a:r>
              <a:rPr lang="en-US" dirty="0">
                <a:solidFill>
                  <a:srgbClr val="0F5965"/>
                </a:solidFill>
              </a:rPr>
              <a:t>Healthcare Spending</a:t>
            </a:r>
          </a:p>
        </p:txBody>
      </p:sp>
      <p:pic>
        <p:nvPicPr>
          <p:cNvPr id="6" name="Picture 5">
            <a:extLst>
              <a:ext uri="{FF2B5EF4-FFF2-40B4-BE49-F238E27FC236}">
                <a16:creationId xmlns:a16="http://schemas.microsoft.com/office/drawing/2014/main" id="{901738DE-0563-094A-B7B3-D6A9F7F19888}"/>
              </a:ext>
            </a:extLst>
          </p:cNvPr>
          <p:cNvPicPr>
            <a:picLocks noChangeAspect="1"/>
          </p:cNvPicPr>
          <p:nvPr/>
        </p:nvPicPr>
        <p:blipFill>
          <a:blip r:embed="rId2"/>
          <a:stretch>
            <a:fillRect/>
          </a:stretch>
        </p:blipFill>
        <p:spPr>
          <a:xfrm>
            <a:off x="4803844" y="72844"/>
            <a:ext cx="7052947" cy="6453414"/>
          </a:xfrm>
          <a:prstGeom prst="rect">
            <a:avLst/>
          </a:prstGeom>
        </p:spPr>
      </p:pic>
      <p:sp>
        <p:nvSpPr>
          <p:cNvPr id="7" name="Rectangle 6">
            <a:extLst>
              <a:ext uri="{FF2B5EF4-FFF2-40B4-BE49-F238E27FC236}">
                <a16:creationId xmlns:a16="http://schemas.microsoft.com/office/drawing/2014/main" id="{EC400F87-0348-0149-8DAD-C342CB8AB01D}"/>
              </a:ext>
            </a:extLst>
          </p:cNvPr>
          <p:cNvSpPr/>
          <p:nvPr/>
        </p:nvSpPr>
        <p:spPr>
          <a:xfrm>
            <a:off x="1074096" y="2967334"/>
            <a:ext cx="2872902" cy="1477328"/>
          </a:xfrm>
          <a:prstGeom prst="rect">
            <a:avLst/>
          </a:prstGeom>
        </p:spPr>
        <p:txBody>
          <a:bodyPr wrap="square">
            <a:spAutoFit/>
          </a:bodyPr>
          <a:lstStyle/>
          <a:p>
            <a:r>
              <a:rPr lang="en-US" dirty="0">
                <a:latin typeface="Nunito" pitchFamily="2" charset="77"/>
              </a:rPr>
              <a:t>Five variables are being represented visually in this graphic. What are they and what are their types?</a:t>
            </a:r>
          </a:p>
        </p:txBody>
      </p:sp>
      <p:sp>
        <p:nvSpPr>
          <p:cNvPr id="5" name="Rectangle 4">
            <a:extLst>
              <a:ext uri="{FF2B5EF4-FFF2-40B4-BE49-F238E27FC236}">
                <a16:creationId xmlns:a16="http://schemas.microsoft.com/office/drawing/2014/main" id="{FFF224BD-1579-4149-973C-CDA139564911}"/>
              </a:ext>
            </a:extLst>
          </p:cNvPr>
          <p:cNvSpPr/>
          <p:nvPr/>
        </p:nvSpPr>
        <p:spPr>
          <a:xfrm>
            <a:off x="1074095" y="4611229"/>
            <a:ext cx="3407113"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FF0000"/>
                </a:solidFill>
                <a:latin typeface="Nunito" pitchFamily="2" charset="77"/>
              </a:rPr>
              <a:t>Country: nominal</a:t>
            </a:r>
          </a:p>
          <a:p>
            <a:pPr marL="285750" indent="-285750">
              <a:buFont typeface="Arial" panose="020B0604020202020204" pitchFamily="34" charset="0"/>
              <a:buChar char="•"/>
            </a:pPr>
            <a:r>
              <a:rPr lang="en-US" dirty="0">
                <a:solidFill>
                  <a:srgbClr val="FF0000"/>
                </a:solidFill>
                <a:latin typeface="Nunito" pitchFamily="2" charset="77"/>
              </a:rPr>
              <a:t>Spending: continuous</a:t>
            </a:r>
          </a:p>
          <a:p>
            <a:pPr marL="285750" indent="-285750">
              <a:buFont typeface="Arial" panose="020B0604020202020204" pitchFamily="34" charset="0"/>
              <a:buChar char="•"/>
            </a:pPr>
            <a:r>
              <a:rPr lang="en-US" dirty="0">
                <a:solidFill>
                  <a:srgbClr val="FF0000"/>
                </a:solidFill>
                <a:latin typeface="Nunito" pitchFamily="2" charset="77"/>
              </a:rPr>
              <a:t>Visits per year: discrete</a:t>
            </a:r>
          </a:p>
          <a:p>
            <a:pPr marL="285750" indent="-285750">
              <a:buFont typeface="Arial" panose="020B0604020202020204" pitchFamily="34" charset="0"/>
              <a:buChar char="•"/>
            </a:pPr>
            <a:r>
              <a:rPr lang="en-US" dirty="0">
                <a:solidFill>
                  <a:srgbClr val="FF0000"/>
                </a:solidFill>
                <a:latin typeface="Nunito" pitchFamily="2" charset="77"/>
              </a:rPr>
              <a:t>Coverage status: nominal</a:t>
            </a:r>
          </a:p>
          <a:p>
            <a:pPr marL="285750" indent="-285750">
              <a:buFont typeface="Arial" panose="020B0604020202020204" pitchFamily="34" charset="0"/>
              <a:buChar char="•"/>
            </a:pPr>
            <a:r>
              <a:rPr lang="en-US" dirty="0">
                <a:solidFill>
                  <a:srgbClr val="FF0000"/>
                </a:solidFill>
                <a:latin typeface="Nunito" pitchFamily="2" charset="77"/>
              </a:rPr>
              <a:t>Life expectancy: continuous</a:t>
            </a:r>
          </a:p>
        </p:txBody>
      </p:sp>
    </p:spTree>
    <p:extLst>
      <p:ext uri="{BB962C8B-B14F-4D97-AF65-F5344CB8AC3E}">
        <p14:creationId xmlns:p14="http://schemas.microsoft.com/office/powerpoint/2010/main" val="421373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a:xfrm>
            <a:off x="838200" y="1508107"/>
            <a:ext cx="3344694" cy="1325563"/>
          </a:xfrm>
        </p:spPr>
        <p:txBody>
          <a:bodyPr>
            <a:normAutofit fontScale="90000"/>
          </a:bodyPr>
          <a:lstStyle/>
          <a:p>
            <a:r>
              <a:rPr lang="en-US" dirty="0">
                <a:solidFill>
                  <a:srgbClr val="0F5965"/>
                </a:solidFill>
              </a:rPr>
              <a:t>Part 1:</a:t>
            </a:r>
            <a:br>
              <a:rPr lang="en-US" dirty="0">
                <a:solidFill>
                  <a:srgbClr val="0F5965"/>
                </a:solidFill>
              </a:rPr>
            </a:br>
            <a:r>
              <a:rPr lang="en-US" dirty="0">
                <a:solidFill>
                  <a:srgbClr val="0F5965"/>
                </a:solidFill>
              </a:rPr>
              <a:t>Healthcare Spending</a:t>
            </a:r>
          </a:p>
        </p:txBody>
      </p:sp>
      <p:pic>
        <p:nvPicPr>
          <p:cNvPr id="6" name="Picture 5">
            <a:extLst>
              <a:ext uri="{FF2B5EF4-FFF2-40B4-BE49-F238E27FC236}">
                <a16:creationId xmlns:a16="http://schemas.microsoft.com/office/drawing/2014/main" id="{901738DE-0563-094A-B7B3-D6A9F7F19888}"/>
              </a:ext>
            </a:extLst>
          </p:cNvPr>
          <p:cNvPicPr>
            <a:picLocks noChangeAspect="1"/>
          </p:cNvPicPr>
          <p:nvPr/>
        </p:nvPicPr>
        <p:blipFill>
          <a:blip r:embed="rId3"/>
          <a:stretch>
            <a:fillRect/>
          </a:stretch>
        </p:blipFill>
        <p:spPr>
          <a:xfrm>
            <a:off x="4803844" y="72844"/>
            <a:ext cx="7052947" cy="6453414"/>
          </a:xfrm>
          <a:prstGeom prst="rect">
            <a:avLst/>
          </a:prstGeom>
        </p:spPr>
      </p:pic>
      <p:sp>
        <p:nvSpPr>
          <p:cNvPr id="7" name="Rectangle 6">
            <a:extLst>
              <a:ext uri="{FF2B5EF4-FFF2-40B4-BE49-F238E27FC236}">
                <a16:creationId xmlns:a16="http://schemas.microsoft.com/office/drawing/2014/main" id="{EC400F87-0348-0149-8DAD-C342CB8AB01D}"/>
              </a:ext>
            </a:extLst>
          </p:cNvPr>
          <p:cNvSpPr/>
          <p:nvPr/>
        </p:nvSpPr>
        <p:spPr>
          <a:xfrm>
            <a:off x="1074096" y="3399284"/>
            <a:ext cx="2872902" cy="646331"/>
          </a:xfrm>
          <a:prstGeom prst="rect">
            <a:avLst/>
          </a:prstGeom>
        </p:spPr>
        <p:txBody>
          <a:bodyPr wrap="square">
            <a:spAutoFit/>
          </a:bodyPr>
          <a:lstStyle/>
          <a:p>
            <a:r>
              <a:rPr lang="en-US" dirty="0">
                <a:latin typeface="Nunito" pitchFamily="2" charset="77"/>
              </a:rPr>
              <a:t>How are the variables represented?</a:t>
            </a:r>
          </a:p>
        </p:txBody>
      </p:sp>
    </p:spTree>
    <p:extLst>
      <p:ext uri="{BB962C8B-B14F-4D97-AF65-F5344CB8AC3E}">
        <p14:creationId xmlns:p14="http://schemas.microsoft.com/office/powerpoint/2010/main" val="359462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a:xfrm>
            <a:off x="838200" y="1508107"/>
            <a:ext cx="3344694" cy="1325563"/>
          </a:xfrm>
        </p:spPr>
        <p:txBody>
          <a:bodyPr>
            <a:normAutofit fontScale="90000"/>
          </a:bodyPr>
          <a:lstStyle/>
          <a:p>
            <a:r>
              <a:rPr lang="en-US" dirty="0">
                <a:solidFill>
                  <a:srgbClr val="0F5965"/>
                </a:solidFill>
              </a:rPr>
              <a:t>Part 1:</a:t>
            </a:r>
            <a:br>
              <a:rPr lang="en-US" dirty="0">
                <a:solidFill>
                  <a:srgbClr val="0F5965"/>
                </a:solidFill>
              </a:rPr>
            </a:br>
            <a:r>
              <a:rPr lang="en-US" dirty="0">
                <a:solidFill>
                  <a:srgbClr val="0F5965"/>
                </a:solidFill>
              </a:rPr>
              <a:t>Healthcare Spending</a:t>
            </a:r>
          </a:p>
        </p:txBody>
      </p:sp>
      <p:pic>
        <p:nvPicPr>
          <p:cNvPr id="6" name="Picture 5">
            <a:extLst>
              <a:ext uri="{FF2B5EF4-FFF2-40B4-BE49-F238E27FC236}">
                <a16:creationId xmlns:a16="http://schemas.microsoft.com/office/drawing/2014/main" id="{901738DE-0563-094A-B7B3-D6A9F7F19888}"/>
              </a:ext>
            </a:extLst>
          </p:cNvPr>
          <p:cNvPicPr>
            <a:picLocks noChangeAspect="1"/>
          </p:cNvPicPr>
          <p:nvPr/>
        </p:nvPicPr>
        <p:blipFill>
          <a:blip r:embed="rId3"/>
          <a:stretch>
            <a:fillRect/>
          </a:stretch>
        </p:blipFill>
        <p:spPr>
          <a:xfrm>
            <a:off x="4803844" y="72844"/>
            <a:ext cx="7052947" cy="6453414"/>
          </a:xfrm>
          <a:prstGeom prst="rect">
            <a:avLst/>
          </a:prstGeom>
        </p:spPr>
      </p:pic>
      <p:sp>
        <p:nvSpPr>
          <p:cNvPr id="7" name="Rectangle 6">
            <a:extLst>
              <a:ext uri="{FF2B5EF4-FFF2-40B4-BE49-F238E27FC236}">
                <a16:creationId xmlns:a16="http://schemas.microsoft.com/office/drawing/2014/main" id="{EC400F87-0348-0149-8DAD-C342CB8AB01D}"/>
              </a:ext>
            </a:extLst>
          </p:cNvPr>
          <p:cNvSpPr/>
          <p:nvPr/>
        </p:nvSpPr>
        <p:spPr>
          <a:xfrm>
            <a:off x="1074096" y="3073702"/>
            <a:ext cx="2872902" cy="1477328"/>
          </a:xfrm>
          <a:prstGeom prst="rect">
            <a:avLst/>
          </a:prstGeom>
        </p:spPr>
        <p:txBody>
          <a:bodyPr wrap="square">
            <a:spAutoFit/>
          </a:bodyPr>
          <a:lstStyle/>
          <a:p>
            <a:r>
              <a:rPr lang="en-US" dirty="0">
                <a:latin typeface="Nunito" pitchFamily="2" charset="77"/>
              </a:rPr>
              <a:t>How can we figure out how to interpret the visual qualities of the plot, e.g., how do we know what a color represents?</a:t>
            </a:r>
          </a:p>
        </p:txBody>
      </p:sp>
    </p:spTree>
    <p:extLst>
      <p:ext uri="{BB962C8B-B14F-4D97-AF65-F5344CB8AC3E}">
        <p14:creationId xmlns:p14="http://schemas.microsoft.com/office/powerpoint/2010/main" val="4181643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a:xfrm>
            <a:off x="838200" y="1508107"/>
            <a:ext cx="3344694" cy="1325563"/>
          </a:xfrm>
        </p:spPr>
        <p:txBody>
          <a:bodyPr>
            <a:normAutofit fontScale="90000"/>
          </a:bodyPr>
          <a:lstStyle/>
          <a:p>
            <a:r>
              <a:rPr lang="en-US" dirty="0">
                <a:solidFill>
                  <a:srgbClr val="0F5965"/>
                </a:solidFill>
              </a:rPr>
              <a:t>Part 1:</a:t>
            </a:r>
            <a:br>
              <a:rPr lang="en-US" dirty="0">
                <a:solidFill>
                  <a:srgbClr val="0F5965"/>
                </a:solidFill>
              </a:rPr>
            </a:br>
            <a:r>
              <a:rPr lang="en-US" dirty="0">
                <a:solidFill>
                  <a:srgbClr val="0F5965"/>
                </a:solidFill>
              </a:rPr>
              <a:t>Healthcare Spending</a:t>
            </a:r>
          </a:p>
        </p:txBody>
      </p:sp>
      <p:pic>
        <p:nvPicPr>
          <p:cNvPr id="6" name="Picture 5">
            <a:extLst>
              <a:ext uri="{FF2B5EF4-FFF2-40B4-BE49-F238E27FC236}">
                <a16:creationId xmlns:a16="http://schemas.microsoft.com/office/drawing/2014/main" id="{901738DE-0563-094A-B7B3-D6A9F7F19888}"/>
              </a:ext>
            </a:extLst>
          </p:cNvPr>
          <p:cNvPicPr>
            <a:picLocks noChangeAspect="1"/>
          </p:cNvPicPr>
          <p:nvPr/>
        </p:nvPicPr>
        <p:blipFill>
          <a:blip r:embed="rId3"/>
          <a:stretch>
            <a:fillRect/>
          </a:stretch>
        </p:blipFill>
        <p:spPr>
          <a:xfrm>
            <a:off x="4803844" y="72844"/>
            <a:ext cx="7052947" cy="6453414"/>
          </a:xfrm>
          <a:prstGeom prst="rect">
            <a:avLst/>
          </a:prstGeom>
        </p:spPr>
      </p:pic>
      <p:sp>
        <p:nvSpPr>
          <p:cNvPr id="7" name="Rectangle 6">
            <a:extLst>
              <a:ext uri="{FF2B5EF4-FFF2-40B4-BE49-F238E27FC236}">
                <a16:creationId xmlns:a16="http://schemas.microsoft.com/office/drawing/2014/main" id="{EC400F87-0348-0149-8DAD-C342CB8AB01D}"/>
              </a:ext>
            </a:extLst>
          </p:cNvPr>
          <p:cNvSpPr/>
          <p:nvPr/>
        </p:nvSpPr>
        <p:spPr>
          <a:xfrm>
            <a:off x="1074096" y="3073702"/>
            <a:ext cx="2872902" cy="1477328"/>
          </a:xfrm>
          <a:prstGeom prst="rect">
            <a:avLst/>
          </a:prstGeom>
        </p:spPr>
        <p:txBody>
          <a:bodyPr wrap="square">
            <a:spAutoFit/>
          </a:bodyPr>
          <a:lstStyle/>
          <a:p>
            <a:r>
              <a:rPr lang="en-US" dirty="0">
                <a:latin typeface="Nunito" pitchFamily="2" charset="77"/>
              </a:rPr>
              <a:t>How can we figure out how to interpret the visual qualities of the plot, e.g., how do we know what a color represents?</a:t>
            </a:r>
          </a:p>
        </p:txBody>
      </p:sp>
      <p:sp>
        <p:nvSpPr>
          <p:cNvPr id="5" name="Rectangle 4">
            <a:extLst>
              <a:ext uri="{FF2B5EF4-FFF2-40B4-BE49-F238E27FC236}">
                <a16:creationId xmlns:a16="http://schemas.microsoft.com/office/drawing/2014/main" id="{03696878-F39A-EB4C-91AE-24BE3B71D628}"/>
              </a:ext>
            </a:extLst>
          </p:cNvPr>
          <p:cNvSpPr/>
          <p:nvPr/>
        </p:nvSpPr>
        <p:spPr>
          <a:xfrm>
            <a:off x="1074095" y="4611229"/>
            <a:ext cx="3407113"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FF0000"/>
                </a:solidFill>
                <a:latin typeface="Nunito" pitchFamily="2" charset="77"/>
              </a:rPr>
              <a:t>Left and right axes provide numerical measurements.</a:t>
            </a:r>
          </a:p>
          <a:p>
            <a:pPr marL="285750" indent="-285750">
              <a:buFont typeface="Arial" panose="020B0604020202020204" pitchFamily="34" charset="0"/>
              <a:buChar char="•"/>
            </a:pPr>
            <a:r>
              <a:rPr lang="en-US" dirty="0">
                <a:solidFill>
                  <a:srgbClr val="FF0000"/>
                </a:solidFill>
                <a:latin typeface="Nunito" pitchFamily="2" charset="77"/>
              </a:rPr>
              <a:t>Color/thickness legend at top of graph.</a:t>
            </a:r>
          </a:p>
          <a:p>
            <a:pPr marL="285750" indent="-285750">
              <a:buFont typeface="Arial" panose="020B0604020202020204" pitchFamily="34" charset="0"/>
              <a:buChar char="•"/>
            </a:pPr>
            <a:r>
              <a:rPr lang="en-US" dirty="0">
                <a:solidFill>
                  <a:srgbClr val="FF0000"/>
                </a:solidFill>
                <a:latin typeface="Nunito" pitchFamily="2" charset="77"/>
              </a:rPr>
              <a:t>Labels on left axis for country.</a:t>
            </a:r>
          </a:p>
        </p:txBody>
      </p:sp>
    </p:spTree>
    <p:extLst>
      <p:ext uri="{BB962C8B-B14F-4D97-AF65-F5344CB8AC3E}">
        <p14:creationId xmlns:p14="http://schemas.microsoft.com/office/powerpoint/2010/main" val="113226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14B-CD01-584E-A0F2-43D441879233}"/>
              </a:ext>
            </a:extLst>
          </p:cNvPr>
          <p:cNvSpPr>
            <a:spLocks noGrp="1"/>
          </p:cNvSpPr>
          <p:nvPr>
            <p:ph type="title"/>
          </p:nvPr>
        </p:nvSpPr>
        <p:spPr>
          <a:xfrm>
            <a:off x="838200" y="1508107"/>
            <a:ext cx="3344694" cy="1325563"/>
          </a:xfrm>
        </p:spPr>
        <p:txBody>
          <a:bodyPr>
            <a:normAutofit fontScale="90000"/>
          </a:bodyPr>
          <a:lstStyle/>
          <a:p>
            <a:r>
              <a:rPr lang="en-US" dirty="0">
                <a:solidFill>
                  <a:srgbClr val="0F5965"/>
                </a:solidFill>
              </a:rPr>
              <a:t>Part 1:</a:t>
            </a:r>
            <a:br>
              <a:rPr lang="en-US" dirty="0">
                <a:solidFill>
                  <a:srgbClr val="0F5965"/>
                </a:solidFill>
              </a:rPr>
            </a:br>
            <a:r>
              <a:rPr lang="en-US" dirty="0">
                <a:solidFill>
                  <a:srgbClr val="0F5965"/>
                </a:solidFill>
              </a:rPr>
              <a:t>Healthcare Spending</a:t>
            </a:r>
          </a:p>
        </p:txBody>
      </p:sp>
      <p:pic>
        <p:nvPicPr>
          <p:cNvPr id="6" name="Picture 5">
            <a:extLst>
              <a:ext uri="{FF2B5EF4-FFF2-40B4-BE49-F238E27FC236}">
                <a16:creationId xmlns:a16="http://schemas.microsoft.com/office/drawing/2014/main" id="{901738DE-0563-094A-B7B3-D6A9F7F19888}"/>
              </a:ext>
            </a:extLst>
          </p:cNvPr>
          <p:cNvPicPr>
            <a:picLocks noChangeAspect="1"/>
          </p:cNvPicPr>
          <p:nvPr/>
        </p:nvPicPr>
        <p:blipFill>
          <a:blip r:embed="rId3"/>
          <a:stretch>
            <a:fillRect/>
          </a:stretch>
        </p:blipFill>
        <p:spPr>
          <a:xfrm>
            <a:off x="4803844" y="72844"/>
            <a:ext cx="7052947" cy="6453414"/>
          </a:xfrm>
          <a:prstGeom prst="rect">
            <a:avLst/>
          </a:prstGeom>
        </p:spPr>
      </p:pic>
      <p:sp>
        <p:nvSpPr>
          <p:cNvPr id="7" name="Rectangle 6">
            <a:extLst>
              <a:ext uri="{FF2B5EF4-FFF2-40B4-BE49-F238E27FC236}">
                <a16:creationId xmlns:a16="http://schemas.microsoft.com/office/drawing/2014/main" id="{EC400F87-0348-0149-8DAD-C342CB8AB01D}"/>
              </a:ext>
            </a:extLst>
          </p:cNvPr>
          <p:cNvSpPr/>
          <p:nvPr/>
        </p:nvSpPr>
        <p:spPr>
          <a:xfrm>
            <a:off x="1074096" y="3073702"/>
            <a:ext cx="2872902" cy="1477328"/>
          </a:xfrm>
          <a:prstGeom prst="rect">
            <a:avLst/>
          </a:prstGeom>
        </p:spPr>
        <p:txBody>
          <a:bodyPr wrap="square">
            <a:spAutoFit/>
          </a:bodyPr>
          <a:lstStyle/>
          <a:p>
            <a:r>
              <a:rPr lang="en-US" dirty="0">
                <a:latin typeface="Nunito" pitchFamily="2" charset="77"/>
              </a:rPr>
              <a:t>Make 3 observations about the figure. Describe the feature that you are basing your observation on.</a:t>
            </a:r>
          </a:p>
        </p:txBody>
      </p:sp>
    </p:spTree>
    <p:extLst>
      <p:ext uri="{BB962C8B-B14F-4D97-AF65-F5344CB8AC3E}">
        <p14:creationId xmlns:p14="http://schemas.microsoft.com/office/powerpoint/2010/main" val="4244924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908</Words>
  <Application>Microsoft Macintosh PowerPoint</Application>
  <PresentationFormat>Widescreen</PresentationFormat>
  <Paragraphs>79</Paragraphs>
  <Slides>20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Nunito</vt:lpstr>
      <vt:lpstr>Office Theme</vt:lpstr>
      <vt:lpstr>Data 100 Discussion 5: Data Visualization</vt:lpstr>
      <vt:lpstr>Types of Data</vt:lpstr>
      <vt:lpstr>What plots should I use?</vt:lpstr>
      <vt:lpstr>Part 1: Healthcare Spending</vt:lpstr>
      <vt:lpstr>Part 1: Healthcare Spending</vt:lpstr>
      <vt:lpstr>Part 1: Healthcare Spending</vt:lpstr>
      <vt:lpstr>Part 1: Healthcare Spending</vt:lpstr>
      <vt:lpstr>Part 1: Healthcare Spending</vt:lpstr>
      <vt:lpstr>Part 1: Healthcare Spending</vt:lpstr>
      <vt:lpstr>Part 2: Types of Graphs to Use</vt:lpstr>
      <vt:lpstr>Part 2: Types of Graphs to Use</vt:lpstr>
      <vt:lpstr>Part 2: Types of Graphs to Use</vt:lpstr>
      <vt:lpstr>Part 2: Types of Graphs to Use</vt:lpstr>
      <vt:lpstr>Part 2: Types of Graphs to Use</vt:lpstr>
      <vt:lpstr>Part 2: Types of Graphs to Use</vt:lpstr>
      <vt:lpstr>Part 2: Types of Graphs to Use</vt:lpstr>
      <vt:lpstr>Part 2: Types of Graphs to Use</vt:lpstr>
      <vt:lpstr>Part 3: Bad Visualizations</vt:lpstr>
      <vt:lpstr>Part 3: Bad Visualizations</vt:lpstr>
      <vt:lpstr>Part 3: Bad Visualizations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100 Discussion 5: Data Visualization</dc:title>
  <dc:creator>Vikram Sreekanti</dc:creator>
  <cp:lastModifiedBy>Vikram Sreekanti</cp:lastModifiedBy>
  <cp:revision>25</cp:revision>
  <dcterms:created xsi:type="dcterms:W3CDTF">2020-02-20T19:34:46Z</dcterms:created>
  <dcterms:modified xsi:type="dcterms:W3CDTF">2020-02-20T20:04:14Z</dcterms:modified>
</cp:coreProperties>
</file>